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47"/>
  </p:notesMasterIdLst>
  <p:sldIdLst>
    <p:sldId id="1061" r:id="rId3"/>
    <p:sldId id="1019" r:id="rId4"/>
    <p:sldId id="1020" r:id="rId5"/>
    <p:sldId id="1021" r:id="rId6"/>
    <p:sldId id="931" r:id="rId7"/>
    <p:sldId id="1022" r:id="rId8"/>
    <p:sldId id="1024" r:id="rId9"/>
    <p:sldId id="1026" r:id="rId10"/>
    <p:sldId id="1025" r:id="rId11"/>
    <p:sldId id="1028" r:id="rId12"/>
    <p:sldId id="945" r:id="rId13"/>
    <p:sldId id="1063" r:id="rId14"/>
    <p:sldId id="1064" r:id="rId15"/>
    <p:sldId id="1030" r:id="rId16"/>
    <p:sldId id="1031" r:id="rId17"/>
    <p:sldId id="1029" r:id="rId18"/>
    <p:sldId id="1041" r:id="rId19"/>
    <p:sldId id="1032" r:id="rId20"/>
    <p:sldId id="1027" r:id="rId21"/>
    <p:sldId id="1035" r:id="rId22"/>
    <p:sldId id="1036" r:id="rId23"/>
    <p:sldId id="1034" r:id="rId24"/>
    <p:sldId id="1042" r:id="rId25"/>
    <p:sldId id="1037" r:id="rId26"/>
    <p:sldId id="1038" r:id="rId27"/>
    <p:sldId id="1039" r:id="rId28"/>
    <p:sldId id="1043" r:id="rId29"/>
    <p:sldId id="1060" r:id="rId30"/>
    <p:sldId id="1048" r:id="rId31"/>
    <p:sldId id="1053" r:id="rId32"/>
    <p:sldId id="1046" r:id="rId33"/>
    <p:sldId id="1047" r:id="rId34"/>
    <p:sldId id="1066" r:id="rId35"/>
    <p:sldId id="1040" r:id="rId36"/>
    <p:sldId id="1052" r:id="rId37"/>
    <p:sldId id="1054" r:id="rId38"/>
    <p:sldId id="1055" r:id="rId39"/>
    <p:sldId id="1057" r:id="rId40"/>
    <p:sldId id="1058" r:id="rId41"/>
    <p:sldId id="1059" r:id="rId42"/>
    <p:sldId id="1056" r:id="rId43"/>
    <p:sldId id="943" r:id="rId44"/>
    <p:sldId id="1033" r:id="rId45"/>
    <p:sldId id="912" r:id="rId4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SzPct val="100000"/>
      <a:defRPr sz="2400" kern="1200">
        <a:solidFill>
          <a:srgbClr val="CCFFFF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SzPct val="100000"/>
      <a:defRPr sz="2400" kern="1200">
        <a:solidFill>
          <a:srgbClr val="CCFFFF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SzPct val="100000"/>
      <a:defRPr sz="2400" kern="1200">
        <a:solidFill>
          <a:srgbClr val="CCFFFF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SzPct val="100000"/>
      <a:defRPr sz="2400" kern="1200">
        <a:solidFill>
          <a:srgbClr val="CCFFFF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SzPct val="100000"/>
      <a:defRPr sz="2400" kern="1200">
        <a:solidFill>
          <a:srgbClr val="CCFF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FF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FF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FF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FF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FF00"/>
    <a:srgbClr val="FF0000"/>
    <a:srgbClr val="FFFF00"/>
    <a:srgbClr val="CCECFF"/>
    <a:srgbClr val="9933FF"/>
    <a:srgbClr val="CC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8946" autoAdjust="0"/>
  </p:normalViewPr>
  <p:slideViewPr>
    <p:cSldViewPr>
      <p:cViewPr varScale="1">
        <p:scale>
          <a:sx n="86" d="100"/>
          <a:sy n="86" d="100"/>
        </p:scale>
        <p:origin x="744" y="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A7E49282-1153-421F-83B5-2352598AF2F7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605417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5FF8E-E5BC-4B6F-A035-93DD126D2727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89183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B4570-5B9F-4A25-BEF7-291AC318BE0D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37339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636C8-33AA-4FA8-94B1-A16C53561C82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0984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7F0A7-AAEF-4227-BFF7-D88441117DA1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4624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1E9BD-6863-425D-9F00-5E2617C83F2F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4531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200B8-8E04-4569-A352-114E0D6C52DF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6392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7363D-0C6B-4843-834A-C3FC3E9DEF6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6696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47E2B-F327-41D3-B5CF-FC70D3D7997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32822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ED0E5-141A-498E-B8C5-2EF99DCF5C8C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159629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49441-3B52-44AA-BB2A-6020244319C4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80409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22396-A101-4335-B36D-A4BFED095991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8986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FC55-7E7A-4F96-B9CD-CF4DF85740CC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17810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21FC2-A4FF-4924-B4B1-49717026B8E7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48551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DC41D-A910-4484-997E-6A421DC1F888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54527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333375"/>
            <a:ext cx="5676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546EB-6AC7-47F4-8742-DD35AC41EE92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3819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34A55-97C3-4EC7-BBB2-20063ABEAB71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4999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6287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439B7-1220-4998-8A04-A7B4BE699E2A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5410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43F07-997D-44FC-ABD9-08AE5D3B624D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89193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0CFA3-0273-4B6C-A251-61CA357CCA3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3558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AF326-C811-44B4-BB63-4F5881307BD4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434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6A38-D06E-4BD2-BF22-32C55264A42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12453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DA44B-4E16-491F-91F3-D0B3E914B381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0166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Título del cuadro de texto</a:t>
            </a:r>
          </a:p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SzTx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SzTx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2F95073E-6275-4788-AF6A-45A3A116AF34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9pPr>
    </p:titleStyle>
    <p:bodyStyle>
      <a:lvl1pPr marL="630238" indent="-3476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rgbClr val="CCFFFF"/>
          </a:solidFill>
          <a:latin typeface="+mn-lt"/>
          <a:ea typeface="+mn-ea"/>
          <a:cs typeface="+mn-cs"/>
        </a:defRPr>
      </a:lvl1pPr>
      <a:lvl2pPr marL="1162050" indent="-352425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rgbClr val="CCFFFF"/>
          </a:solidFill>
          <a:latin typeface="+mn-lt"/>
        </a:defRPr>
      </a:lvl2pPr>
      <a:lvl3pPr marL="1685925" indent="-344488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000">
          <a:solidFill>
            <a:srgbClr val="CCFFFF"/>
          </a:solidFill>
          <a:latin typeface="+mn-lt"/>
        </a:defRPr>
      </a:lvl3pPr>
      <a:lvl4pPr marL="2093913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CCFFFF"/>
          </a:solidFill>
          <a:latin typeface="+mn-lt"/>
        </a:defRPr>
      </a:lvl4pPr>
      <a:lvl5pPr marL="25019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5pPr>
      <a:lvl6pPr marL="29591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6pPr>
      <a:lvl7pPr marL="34163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7pPr>
      <a:lvl8pPr marL="38735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8pPr>
      <a:lvl9pPr marL="43307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Título del cuadro de texto</a:t>
            </a:r>
          </a:p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SzTx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SzTx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4A8A90DB-80E7-4754-A2E6-DE2C1D315CA6}" type="slidenum">
              <a:rPr lang="es-ES" altLang="es-CL"/>
              <a:pPr/>
              <a:t>‹Nº›</a:t>
            </a:fld>
            <a:endParaRPr lang="es-ES" altLang="es-CL"/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57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9pPr>
    </p:titleStyle>
    <p:bodyStyle>
      <a:lvl1pPr marL="630238" indent="-3476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rgbClr val="CCFFFF"/>
          </a:solidFill>
          <a:latin typeface="+mn-lt"/>
          <a:ea typeface="+mn-ea"/>
          <a:cs typeface="+mn-cs"/>
        </a:defRPr>
      </a:lvl1pPr>
      <a:lvl2pPr marL="1162050" indent="-352425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>
          <a:solidFill>
            <a:srgbClr val="CCFFFF"/>
          </a:solidFill>
          <a:latin typeface="+mn-lt"/>
        </a:defRPr>
      </a:lvl2pPr>
      <a:lvl3pPr marL="1685925" indent="-344488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rgbClr val="CCFFFF"/>
          </a:solidFill>
          <a:latin typeface="+mn-lt"/>
        </a:defRPr>
      </a:lvl3pPr>
      <a:lvl4pPr marL="2093913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CCFFFF"/>
          </a:solidFill>
          <a:latin typeface="+mn-lt"/>
        </a:defRPr>
      </a:lvl4pPr>
      <a:lvl5pPr marL="25019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5pPr>
      <a:lvl6pPr marL="29591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6pPr>
      <a:lvl7pPr marL="341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7pPr>
      <a:lvl8pPr marL="38735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8pPr>
      <a:lvl9pPr marL="43307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nh.si.edu/botany/projects/dinoflag/Taxa/Acatanella.htm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emf"/><Relationship Id="rId7" Type="http://schemas.openxmlformats.org/officeDocument/2006/relationships/image" Target="../media/image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7.png"/><Relationship Id="rId7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2.jpeg"/><Relationship Id="rId7" Type="http://schemas.openxmlformats.org/officeDocument/2006/relationships/image" Target="../media/image85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3.jpeg"/><Relationship Id="rId9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125538"/>
            <a:ext cx="6905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133600"/>
            <a:ext cx="92170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CL" altLang="es-CL" b="1">
                <a:solidFill>
                  <a:srgbClr val="FFFF00"/>
                </a:solidFill>
              </a:rPr>
              <a:t>Observaciones sobre </a:t>
            </a:r>
            <a:r>
              <a:rPr lang="es-CL" altLang="es-CL" b="1" i="1">
                <a:solidFill>
                  <a:srgbClr val="FFFF00"/>
                </a:solidFill>
              </a:rPr>
              <a:t>Alexandrium catenella,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CL" altLang="es-CL" b="1" i="1">
                <a:solidFill>
                  <a:srgbClr val="FFFF00"/>
                </a:solidFill>
              </a:rPr>
              <a:t>A. ostenfeldii  </a:t>
            </a:r>
            <a:r>
              <a:rPr lang="es-CL" altLang="es-CL" b="1">
                <a:solidFill>
                  <a:srgbClr val="FFFF00"/>
                </a:solidFill>
              </a:rPr>
              <a:t>y</a:t>
            </a:r>
            <a:r>
              <a:rPr lang="es-CL" altLang="es-CL" b="1" i="1">
                <a:solidFill>
                  <a:srgbClr val="FFFF00"/>
                </a:solidFill>
              </a:rPr>
              <a:t>  A. cf. tamarense</a:t>
            </a:r>
            <a:r>
              <a:rPr lang="es-CL" altLang="es-CL" b="1">
                <a:solidFill>
                  <a:srgbClr val="FFFF00"/>
                </a:solidFill>
              </a:rPr>
              <a:t> en la región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CL" altLang="es-CL" b="1">
                <a:solidFill>
                  <a:srgbClr val="FFFF00"/>
                </a:solidFill>
              </a:rPr>
              <a:t>sureste de Chiloé</a:t>
            </a:r>
            <a:r>
              <a:rPr lang="es-ES" altLang="es-CL"/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6575" y="5229225"/>
            <a:ext cx="80645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SzTx/>
            </a:pPr>
            <a:r>
              <a:rPr lang="es-ES_tradnl" altLang="es-CL" sz="1400" b="1"/>
              <a:t>XIMENA VIVANCO TAPIA </a:t>
            </a:r>
          </a:p>
          <a:p>
            <a:pPr algn="ctr" eaLnBrk="1" hangingPunct="1">
              <a:lnSpc>
                <a:spcPct val="80000"/>
              </a:lnSpc>
              <a:buSzTx/>
            </a:pPr>
            <a:r>
              <a:rPr lang="es-ES_tradnl" altLang="es-CL" sz="1400" b="1"/>
              <a:t>Instituto de Fomento Pesquero – IFOP</a:t>
            </a:r>
          </a:p>
          <a:p>
            <a:pPr algn="ctr" eaLnBrk="1" hangingPunct="1">
              <a:lnSpc>
                <a:spcPct val="80000"/>
              </a:lnSpc>
              <a:buSzTx/>
            </a:pPr>
            <a:r>
              <a:rPr lang="es-ES_tradnl" altLang="es-CL" sz="1400" b="1"/>
              <a:t>División de Investigación en Acuicultura </a:t>
            </a:r>
          </a:p>
          <a:p>
            <a:pPr algn="ctr" eaLnBrk="1" hangingPunct="1">
              <a:lnSpc>
                <a:spcPct val="80000"/>
              </a:lnSpc>
              <a:buSzTx/>
            </a:pPr>
            <a:r>
              <a:rPr lang="es-ES_tradnl" altLang="es-CL" sz="1400" b="1"/>
              <a:t>25 DE JUNIO DE 2013</a:t>
            </a:r>
            <a:endParaRPr lang="es-ES" altLang="es-CL" sz="1400" b="1"/>
          </a:p>
        </p:txBody>
      </p:sp>
      <p:sp>
        <p:nvSpPr>
          <p:cNvPr id="4101" name="1 Rectángulo"/>
          <p:cNvSpPr>
            <a:spLocks noChangeArrowheads="1"/>
          </p:cNvSpPr>
          <p:nvPr/>
        </p:nvSpPr>
        <p:spPr bwMode="auto">
          <a:xfrm>
            <a:off x="539750" y="115888"/>
            <a:ext cx="8496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_tradnl" altLang="es-CL" sz="1400" b="1">
                <a:solidFill>
                  <a:schemeClr val="bg1"/>
                </a:solidFill>
              </a:rPr>
              <a:t>TALLER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_tradnl" altLang="es-CL" sz="1400" b="1">
                <a:solidFill>
                  <a:schemeClr val="bg1"/>
                </a:solidFill>
              </a:rPr>
              <a:t>ESTUDIOS SOBRE ALGAS NOCIVAS EN EL MARCO DEL REGLAMENTO SOBRE PLAGAS HIDROBIOLÓGICAS, 2013</a:t>
            </a:r>
            <a:endParaRPr lang="es-ES" altLang="es-CL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00263"/>
            <a:ext cx="7772400" cy="4114800"/>
          </a:xfrm>
        </p:spPr>
        <p:txBody>
          <a:bodyPr/>
          <a:lstStyle/>
          <a:p>
            <a:r>
              <a:rPr lang="es-ES" altLang="es-CL" smtClean="0"/>
              <a:t>grupo </a:t>
            </a:r>
            <a:r>
              <a:rPr lang="es-ES" altLang="es-CL" i="1" smtClean="0"/>
              <a:t>minutum</a:t>
            </a:r>
            <a:endParaRPr lang="es-ES" altLang="es-CL" i="1" smtClean="0">
              <a:solidFill>
                <a:srgbClr val="FFFF00"/>
              </a:solidFill>
            </a:endParaRPr>
          </a:p>
          <a:p>
            <a:r>
              <a:rPr lang="es-ES" altLang="es-CL" smtClean="0">
                <a:solidFill>
                  <a:srgbClr val="FFFF00"/>
                </a:solidFill>
              </a:rPr>
              <a:t>grupo </a:t>
            </a:r>
            <a:r>
              <a:rPr lang="es-ES" altLang="es-CL" i="1" smtClean="0">
                <a:solidFill>
                  <a:srgbClr val="FFFF00"/>
                </a:solidFill>
              </a:rPr>
              <a:t>ostenfeldii</a:t>
            </a:r>
            <a:endParaRPr lang="es-ES" altLang="es-CL" smtClean="0">
              <a:solidFill>
                <a:srgbClr val="FFFF00"/>
              </a:solidFill>
            </a:endParaRPr>
          </a:p>
          <a:p>
            <a:r>
              <a:rPr lang="es-ES" altLang="es-CL" smtClean="0">
                <a:solidFill>
                  <a:srgbClr val="FFFF00"/>
                </a:solidFill>
              </a:rPr>
              <a:t>grupo </a:t>
            </a:r>
            <a:r>
              <a:rPr lang="es-ES" altLang="es-CL" i="1" smtClean="0">
                <a:solidFill>
                  <a:srgbClr val="FFFF00"/>
                </a:solidFill>
              </a:rPr>
              <a:t>catenella</a:t>
            </a:r>
          </a:p>
          <a:p>
            <a:r>
              <a:rPr lang="es-ES" altLang="es-CL" smtClean="0"/>
              <a:t>grupo </a:t>
            </a:r>
            <a:r>
              <a:rPr lang="es-ES" altLang="es-CL" i="1" smtClean="0"/>
              <a:t>fraterculus</a:t>
            </a:r>
          </a:p>
          <a:p>
            <a:r>
              <a:rPr lang="es-ES" altLang="es-CL" smtClean="0"/>
              <a:t>grupo </a:t>
            </a:r>
            <a:r>
              <a:rPr lang="es-ES" altLang="es-CL" i="1" smtClean="0"/>
              <a:t>kutnerae</a:t>
            </a:r>
            <a:endParaRPr lang="es-ES" altLang="es-CL" i="1" smtClean="0">
              <a:solidFill>
                <a:srgbClr val="FFFF00"/>
              </a:solidFill>
            </a:endParaRPr>
          </a:p>
          <a:p>
            <a:r>
              <a:rPr lang="es-ES" altLang="es-CL" smtClean="0">
                <a:solidFill>
                  <a:srgbClr val="FFFF00"/>
                </a:solidFill>
              </a:rPr>
              <a:t>grupo </a:t>
            </a:r>
            <a:r>
              <a:rPr lang="es-ES" altLang="es-CL" i="1" smtClean="0">
                <a:solidFill>
                  <a:srgbClr val="FFFF00"/>
                </a:solidFill>
              </a:rPr>
              <a:t>tamarense</a:t>
            </a:r>
          </a:p>
          <a:p>
            <a:r>
              <a:rPr lang="es-ES" altLang="es-CL" smtClean="0"/>
              <a:t>subgénero</a:t>
            </a:r>
            <a:r>
              <a:rPr lang="es-ES" altLang="es-CL" i="1" smtClean="0">
                <a:solidFill>
                  <a:srgbClr val="FFFF00"/>
                </a:solidFill>
              </a:rPr>
              <a:t> </a:t>
            </a:r>
            <a:r>
              <a:rPr lang="es-ES" altLang="es-CL" smtClean="0"/>
              <a:t>Gessnerium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827088" y="188913"/>
            <a:ext cx="79930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31 especies vigentes (Anderson, 2012)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55650" y="1484313"/>
            <a:ext cx="3816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Morfo-grupos:</a:t>
            </a:r>
            <a:endParaRPr lang="es-ES" altLang="es-CL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ostenfeldii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971550" y="1298575"/>
            <a:ext cx="6719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CL" sz="2000"/>
              <a:t>1' angosta con poro ventral de gran tamaño, 2 sinónimos?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CL" sz="2000"/>
              <a:t>Especies: </a:t>
            </a:r>
            <a:r>
              <a:rPr lang="es-ES" altLang="es-CL" sz="2000" b="1" i="1">
                <a:solidFill>
                  <a:srgbClr val="D60093"/>
                </a:solidFill>
              </a:rPr>
              <a:t>A. ostenfeldii</a:t>
            </a:r>
            <a:r>
              <a:rPr lang="es-ES" altLang="es-CL" sz="2000" b="1"/>
              <a:t>, </a:t>
            </a:r>
            <a:r>
              <a:rPr lang="es-ES" altLang="es-CL" sz="2000" b="1" i="1"/>
              <a:t>A. peruvianum</a:t>
            </a:r>
            <a:endParaRPr lang="es-ES" altLang="es-CL" sz="2000" b="1"/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1042988" y="6092825"/>
            <a:ext cx="7613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800"/>
              <a:t>(http://dinos.anesc.u-tokyo.ac.jp/Jpeg/Alexandrium/fra-tam-ost.-comp.jpg)</a:t>
            </a:r>
          </a:p>
        </p:txBody>
      </p:sp>
      <p:grpSp>
        <p:nvGrpSpPr>
          <p:cNvPr id="14341" name="6 Grupo"/>
          <p:cNvGrpSpPr>
            <a:grpSpLocks/>
          </p:cNvGrpSpPr>
          <p:nvPr/>
        </p:nvGrpSpPr>
        <p:grpSpPr bwMode="auto">
          <a:xfrm>
            <a:off x="1428750" y="2071688"/>
            <a:ext cx="6242050" cy="4021137"/>
            <a:chOff x="1258888" y="1908175"/>
            <a:chExt cx="6443662" cy="4257675"/>
          </a:xfrm>
        </p:grpSpPr>
        <p:pic>
          <p:nvPicPr>
            <p:cNvPr id="14342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908175"/>
              <a:ext cx="6443662" cy="425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Rectangle 13"/>
            <p:cNvSpPr>
              <a:spLocks noChangeArrowheads="1"/>
            </p:cNvSpPr>
            <p:nvPr/>
          </p:nvSpPr>
          <p:spPr bwMode="auto">
            <a:xfrm>
              <a:off x="1476375" y="5743575"/>
              <a:ext cx="172085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CL" sz="1800">
                  <a:solidFill>
                    <a:schemeClr val="tx1"/>
                  </a:solidFill>
                </a:rPr>
                <a:t>(Fukuyo, 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ostenfeldii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971550" y="1298575"/>
            <a:ext cx="6719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CL" sz="2000"/>
              <a:t>1' angosta con poro ventral de gran tamaño, 2 sinónimos?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CL" sz="2000"/>
              <a:t>Especies: </a:t>
            </a:r>
            <a:r>
              <a:rPr lang="es-ES" altLang="es-CL" sz="2000" b="1" i="1"/>
              <a:t>A. ostenfeldii</a:t>
            </a:r>
            <a:r>
              <a:rPr lang="es-ES" altLang="es-CL" sz="2000" b="1"/>
              <a:t>, </a:t>
            </a:r>
            <a:r>
              <a:rPr lang="es-ES" altLang="es-CL" sz="2000" b="1" i="1"/>
              <a:t>A. peruvianum</a:t>
            </a:r>
            <a:endParaRPr lang="es-ES" altLang="es-CL" sz="2000" b="1"/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77050" y="594995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800"/>
              <a:t>Balech, 1995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755650" y="2060575"/>
          <a:ext cx="155257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Imagen de mapa de bits" r:id="rId3" imgW="3436918" imgH="3429297" progId="Paint.Picture">
                  <p:embed/>
                </p:oleObj>
              </mc:Choice>
              <mc:Fallback>
                <p:oleObj name="Imagen de mapa de bits" r:id="rId3" imgW="3436918" imgH="342929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060575"/>
                        <a:ext cx="1552575" cy="155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2411413" y="2205038"/>
          <a:ext cx="273367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n de mapa de bits" r:id="rId5" imgW="5814564" imgH="2956816" progId="Paint.Picture">
                  <p:embed/>
                </p:oleObj>
              </mc:Choice>
              <mc:Fallback>
                <p:oleObj name="Imagen de mapa de bits" r:id="rId5" imgW="5814564" imgH="295681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205038"/>
                        <a:ext cx="2733675" cy="139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180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3354388"/>
            <a:ext cx="2270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CL" sz="1200">
                <a:cs typeface="Times New Roman" panose="02020603050405020304" pitchFamily="18" charset="0"/>
              </a:rPr>
              <a:t> </a:t>
            </a:r>
            <a:endParaRPr lang="de-DE" altLang="es-CL"/>
          </a:p>
        </p:txBody>
      </p:sp>
      <p:graphicFrame>
        <p:nvGraphicFramePr>
          <p:cNvPr id="1028" name="Object 15"/>
          <p:cNvGraphicFramePr>
            <a:graphicFrameLocks noChangeAspect="1"/>
          </p:cNvGraphicFramePr>
          <p:nvPr/>
        </p:nvGraphicFramePr>
        <p:xfrm>
          <a:off x="611188" y="4221163"/>
          <a:ext cx="16002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Imagen de mapa de bits" r:id="rId7" imgW="3589331" imgH="3520745" progId="Paint.Picture">
                  <p:embed/>
                </p:oleObj>
              </mc:Choice>
              <mc:Fallback>
                <p:oleObj name="Imagen de mapa de bits" r:id="rId7" imgW="3589331" imgH="3520745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221163"/>
                        <a:ext cx="1600200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2268538" y="4221163"/>
          <a:ext cx="14954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Imagen de mapa de bits" r:id="rId9" imgW="3802710" imgH="3946667" progId="Paint.Picture">
                  <p:embed/>
                </p:oleObj>
              </mc:Choice>
              <mc:Fallback>
                <p:oleObj name="Imagen de mapa de bits" r:id="rId9" imgW="3802710" imgH="3946667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221163"/>
                        <a:ext cx="1495425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3" descr="a-peruvianum-1995-balech-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21163"/>
            <a:ext cx="1514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6"/>
          <p:cNvSpPr>
            <a:spLocks noChangeArrowheads="1"/>
          </p:cNvSpPr>
          <p:nvPr/>
        </p:nvSpPr>
        <p:spPr bwMode="auto">
          <a:xfrm>
            <a:off x="0" y="803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0" y="2384425"/>
            <a:ext cx="2270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CL" sz="1200">
                <a:cs typeface="Times New Roman" panose="02020603050405020304" pitchFamily="18" charset="0"/>
              </a:rPr>
              <a:t> </a:t>
            </a:r>
            <a:endParaRPr lang="de-DE" altLang="es-CL"/>
          </a:p>
        </p:txBody>
      </p:sp>
      <p:sp>
        <p:nvSpPr>
          <p:cNvPr id="1038" name="Rectangle 18"/>
          <p:cNvSpPr>
            <a:spLocks noChangeArrowheads="1"/>
          </p:cNvSpPr>
          <p:nvPr/>
        </p:nvSpPr>
        <p:spPr bwMode="auto">
          <a:xfrm>
            <a:off x="0" y="4238625"/>
            <a:ext cx="2270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s-CL" sz="1200">
                <a:cs typeface="Times New Roman" panose="02020603050405020304" pitchFamily="18" charset="0"/>
              </a:rPr>
              <a:t> </a:t>
            </a:r>
            <a:endParaRPr lang="de-DE" altLang="es-CL"/>
          </a:p>
        </p:txBody>
      </p:sp>
      <p:sp>
        <p:nvSpPr>
          <p:cNvPr id="1039" name="Rectangle 19"/>
          <p:cNvSpPr>
            <a:spLocks noChangeArrowheads="1"/>
          </p:cNvSpPr>
          <p:nvPr/>
        </p:nvSpPr>
        <p:spPr bwMode="auto">
          <a:xfrm>
            <a:off x="0" y="6054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011863" y="2349500"/>
            <a:ext cx="2159000" cy="2057400"/>
          </a:xfrm>
          <a:prstGeom prst="rect">
            <a:avLst/>
          </a:prstGeom>
          <a:solidFill>
            <a:srgbClr val="FFFF00"/>
          </a:solidFill>
          <a:ln w="57150" algn="ctr">
            <a:solidFill>
              <a:srgbClr val="9933FF"/>
            </a:solidFill>
            <a:miter lim="800000"/>
            <a:headEnd/>
            <a:tailEnd/>
          </a:ln>
          <a:effectLst>
            <a:outerShdw dist="107763" dir="2700000" algn="ctr" rotWithShape="0">
              <a:srgbClr val="6600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177800">
              <a:defRPr/>
            </a:pPr>
            <a:r>
              <a:rPr lang="es-ES" sz="2000" b="1">
                <a:solidFill>
                  <a:srgbClr val="990033"/>
                </a:solidFill>
                <a:latin typeface="Maiandra GD" pitchFamily="34" charset="0"/>
              </a:rPr>
              <a:t>Características</a:t>
            </a:r>
          </a:p>
          <a:p>
            <a:pPr marL="177800">
              <a:buFont typeface="Wingdings" pitchFamily="2" charset="2"/>
              <a:buChar char="Ø"/>
              <a:defRPr/>
            </a:pPr>
            <a:r>
              <a:rPr lang="es-ES" sz="1800" b="1">
                <a:solidFill>
                  <a:srgbClr val="990033"/>
                </a:solidFill>
                <a:latin typeface="Maiandra GD" pitchFamily="34" charset="0"/>
              </a:rPr>
              <a:t>   forma sa</a:t>
            </a:r>
          </a:p>
          <a:p>
            <a:pPr marL="177800">
              <a:buFont typeface="Wingdings" pitchFamily="2" charset="2"/>
              <a:buChar char="Ø"/>
              <a:defRPr/>
            </a:pPr>
            <a:r>
              <a:rPr lang="es-ES" sz="1800" b="1">
                <a:solidFill>
                  <a:srgbClr val="990033"/>
                </a:solidFill>
                <a:latin typeface="Maiandra GD" pitchFamily="34" charset="0"/>
              </a:rPr>
              <a:t>   sutura 1’</a:t>
            </a:r>
          </a:p>
          <a:p>
            <a:pPr marL="177800">
              <a:buFont typeface="Wingdings" pitchFamily="2" charset="2"/>
              <a:buChar char="Ø"/>
              <a:defRPr/>
            </a:pPr>
            <a:r>
              <a:rPr lang="es-ES" sz="1800" b="1">
                <a:solidFill>
                  <a:srgbClr val="990033"/>
                </a:solidFill>
                <a:latin typeface="Maiandra GD" pitchFamily="34" charset="0"/>
              </a:rPr>
              <a:t>   sutura 2’ - 3’</a:t>
            </a:r>
          </a:p>
          <a:p>
            <a:pPr marL="177800">
              <a:buFont typeface="Wingdings" pitchFamily="2" charset="2"/>
              <a:buChar char="Ø"/>
              <a:defRPr/>
            </a:pPr>
            <a:r>
              <a:rPr lang="es-CL" sz="1800" b="1">
                <a:solidFill>
                  <a:srgbClr val="990033"/>
                </a:solidFill>
                <a:latin typeface="Maiandra GD" pitchFamily="34" charset="0"/>
              </a:rPr>
              <a:t>   perfil toxinas</a:t>
            </a:r>
            <a:endParaRPr lang="es-ES" sz="1800" b="1">
              <a:solidFill>
                <a:srgbClr val="990033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14313"/>
            <a:ext cx="6008687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5143500" y="428625"/>
            <a:ext cx="19923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800">
                <a:solidFill>
                  <a:schemeClr val="tx1"/>
                </a:solidFill>
              </a:rPr>
              <a:t>Pizarro etal,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ostenfeldii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010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965450" y="5500688"/>
            <a:ext cx="31940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Distribución de </a:t>
            </a:r>
            <a:r>
              <a:rPr lang="es-ES_tradnl" altLang="es-CL" sz="1800" b="1" i="1">
                <a:solidFill>
                  <a:srgbClr val="CC0066"/>
                </a:solidFill>
              </a:rPr>
              <a:t>A. ostenfeldii</a:t>
            </a:r>
          </a:p>
          <a:p>
            <a:pPr algn="ctr"/>
            <a:r>
              <a:rPr lang="es-ES_tradnl" altLang="es-CL" sz="1800"/>
              <a:t>(Adaptado de Larsen, 2008)</a:t>
            </a:r>
            <a:r>
              <a:rPr lang="es-ES" altLang="es-CL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ostenfeldii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5693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889250" y="5500688"/>
            <a:ext cx="33464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Distribución de </a:t>
            </a:r>
            <a:r>
              <a:rPr lang="es-ES_tradnl" altLang="es-CL" sz="1800" b="1" i="1">
                <a:solidFill>
                  <a:srgbClr val="D60093"/>
                </a:solidFill>
              </a:rPr>
              <a:t>A. peruvianum</a:t>
            </a:r>
          </a:p>
          <a:p>
            <a:pPr algn="ctr"/>
            <a:r>
              <a:rPr lang="es-ES_tradnl" altLang="es-CL" sz="1800"/>
              <a:t>(Adaptado de Fraga, 2007)</a:t>
            </a:r>
            <a:r>
              <a:rPr lang="es-ES" altLang="es-CL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ostenfeldii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3708400" y="6092825"/>
            <a:ext cx="259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</a:pPr>
            <a:r>
              <a:rPr lang="es-ES" altLang="es-CL" sz="1800" b="1" i="1">
                <a:solidFill>
                  <a:srgbClr val="FFFF00"/>
                </a:solidFill>
                <a:latin typeface="Calligraph421 BT" panose="03060702050402020204" pitchFamily="66" charset="0"/>
              </a:rPr>
              <a:t>Alexandrium ostenfeldii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84213" y="1341438"/>
            <a:ext cx="4897437" cy="2590800"/>
            <a:chOff x="684213" y="1341438"/>
            <a:chExt cx="4897437" cy="2590800"/>
          </a:xfrm>
        </p:grpSpPr>
        <p:grpSp>
          <p:nvGrpSpPr>
            <p:cNvPr id="18435" name="Group 18"/>
            <p:cNvGrpSpPr>
              <a:grpSpLocks/>
            </p:cNvGrpSpPr>
            <p:nvPr/>
          </p:nvGrpSpPr>
          <p:grpSpPr bwMode="auto">
            <a:xfrm>
              <a:off x="684213" y="1341438"/>
              <a:ext cx="4897437" cy="2590800"/>
              <a:chOff x="158" y="210"/>
              <a:chExt cx="3085" cy="1632"/>
            </a:xfrm>
          </p:grpSpPr>
          <p:sp>
            <p:nvSpPr>
              <p:cNvPr id="18445" name="AutoShape 9"/>
              <p:cNvSpPr>
                <a:spLocks noChangeArrowheads="1"/>
              </p:cNvSpPr>
              <p:nvPr/>
            </p:nvSpPr>
            <p:spPr bwMode="auto">
              <a:xfrm>
                <a:off x="158" y="210"/>
                <a:ext cx="3085" cy="1632"/>
              </a:xfrm>
              <a:prstGeom prst="flowChartAlternateProcess">
                <a:avLst/>
              </a:prstGeom>
              <a:solidFill>
                <a:srgbClr val="99CCFF">
                  <a:alpha val="18823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L" altLang="es-CL"/>
              </a:p>
            </p:txBody>
          </p:sp>
          <p:pic>
            <p:nvPicPr>
              <p:cNvPr id="18446" name="Picture 10" descr="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10" t="10039" r="35980" b="9929"/>
              <a:stretch>
                <a:fillRect/>
              </a:stretch>
            </p:blipFill>
            <p:spPr bwMode="auto">
              <a:xfrm>
                <a:off x="295" y="300"/>
                <a:ext cx="1406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7" name="Picture 11" descr="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42" t="17540" r="35266" b="9929"/>
              <a:stretch>
                <a:fillRect/>
              </a:stretch>
            </p:blipFill>
            <p:spPr bwMode="auto">
              <a:xfrm>
                <a:off x="1791" y="346"/>
                <a:ext cx="1270" cy="1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611" y="1602249"/>
              <a:ext cx="335773" cy="185063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414" y="1686970"/>
              <a:ext cx="343289" cy="189205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6156325" y="1196975"/>
            <a:ext cx="2706688" cy="5067300"/>
            <a:chOff x="6156325" y="1196975"/>
            <a:chExt cx="2706688" cy="5067300"/>
          </a:xfrm>
        </p:grpSpPr>
        <p:grpSp>
          <p:nvGrpSpPr>
            <p:cNvPr id="18437" name="Group 17"/>
            <p:cNvGrpSpPr>
              <a:grpSpLocks noChangeAspect="1"/>
            </p:cNvGrpSpPr>
            <p:nvPr/>
          </p:nvGrpSpPr>
          <p:grpSpPr bwMode="auto">
            <a:xfrm>
              <a:off x="6156325" y="1196975"/>
              <a:ext cx="2706688" cy="5067300"/>
              <a:chOff x="3606" y="210"/>
              <a:chExt cx="2132" cy="3991"/>
            </a:xfrm>
          </p:grpSpPr>
          <p:sp>
            <p:nvSpPr>
              <p:cNvPr id="18439" name="AutoShape 8"/>
              <p:cNvSpPr>
                <a:spLocks noChangeAspect="1" noChangeArrowheads="1"/>
              </p:cNvSpPr>
              <p:nvPr/>
            </p:nvSpPr>
            <p:spPr bwMode="auto">
              <a:xfrm>
                <a:off x="3606" y="210"/>
                <a:ext cx="2132" cy="3991"/>
              </a:xfrm>
              <a:prstGeom prst="roundRect">
                <a:avLst>
                  <a:gd name="adj" fmla="val 16667"/>
                </a:avLst>
              </a:prstGeom>
              <a:solidFill>
                <a:srgbClr val="99CCFF">
                  <a:alpha val="18823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L" altLang="es-CL"/>
              </a:p>
            </p:txBody>
          </p:sp>
          <p:pic>
            <p:nvPicPr>
              <p:cNvPr id="18440" name="Picture 14" descr="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820" b="19696"/>
              <a:stretch>
                <a:fillRect/>
              </a:stretch>
            </p:blipFill>
            <p:spPr bwMode="auto">
              <a:xfrm>
                <a:off x="3742" y="391"/>
                <a:ext cx="1813" cy="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1" name="Picture 15" descr="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393" b="30956"/>
              <a:stretch>
                <a:fillRect/>
              </a:stretch>
            </p:blipFill>
            <p:spPr bwMode="auto">
              <a:xfrm>
                <a:off x="3742" y="2387"/>
                <a:ext cx="1813" cy="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349" y="1509717"/>
              <a:ext cx="335773" cy="185063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133" y="4128336"/>
              <a:ext cx="343289" cy="189205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539750" y="4005263"/>
            <a:ext cx="4189413" cy="2222500"/>
            <a:chOff x="539750" y="4005263"/>
            <a:chExt cx="4189413" cy="2222500"/>
          </a:xfrm>
        </p:grpSpPr>
        <p:grpSp>
          <p:nvGrpSpPr>
            <p:cNvPr id="18436" name="Group 19"/>
            <p:cNvGrpSpPr>
              <a:grpSpLocks noChangeAspect="1"/>
            </p:cNvGrpSpPr>
            <p:nvPr/>
          </p:nvGrpSpPr>
          <p:grpSpPr bwMode="auto">
            <a:xfrm rot="718889">
              <a:off x="539750" y="4005263"/>
              <a:ext cx="4189413" cy="2222500"/>
              <a:chOff x="204" y="2205"/>
              <a:chExt cx="2994" cy="1588"/>
            </a:xfrm>
          </p:grpSpPr>
          <p:sp>
            <p:nvSpPr>
              <p:cNvPr id="18442" name="AutoShape 7"/>
              <p:cNvSpPr>
                <a:spLocks noChangeAspect="1" noChangeArrowheads="1"/>
              </p:cNvSpPr>
              <p:nvPr/>
            </p:nvSpPr>
            <p:spPr bwMode="auto">
              <a:xfrm rot="4421247">
                <a:off x="975" y="1524"/>
                <a:ext cx="1451" cy="2994"/>
              </a:xfrm>
              <a:prstGeom prst="flowChartAlternateProcess">
                <a:avLst/>
              </a:prstGeom>
              <a:solidFill>
                <a:srgbClr val="99CCFF">
                  <a:alpha val="18823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400">
                    <a:solidFill>
                      <a:srgbClr val="CC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L" altLang="es-CL"/>
              </a:p>
            </p:txBody>
          </p:sp>
          <p:pic>
            <p:nvPicPr>
              <p:cNvPr id="18443" name="Picture 12" descr="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62" t="14998" r="32439" b="17422"/>
              <a:stretch>
                <a:fillRect/>
              </a:stretch>
            </p:blipFill>
            <p:spPr bwMode="auto">
              <a:xfrm rot="4440000">
                <a:off x="1815" y="2182"/>
                <a:ext cx="1180" cy="1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4" name="Picture 13" descr="A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53" t="12523" r="31046" b="14948"/>
              <a:stretch>
                <a:fillRect/>
              </a:stretch>
            </p:blipFill>
            <p:spPr bwMode="auto">
              <a:xfrm rot="4440000">
                <a:off x="499" y="2545"/>
                <a:ext cx="1180" cy="1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437" y="4437112"/>
              <a:ext cx="335773" cy="185063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690" y="4331927"/>
              <a:ext cx="343289" cy="189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ostenfeldii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857250" y="5929313"/>
            <a:ext cx="79692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800">
                <a:solidFill>
                  <a:srgbClr val="FFFF00"/>
                </a:solidFill>
              </a:rPr>
              <a:t>Detección de </a:t>
            </a:r>
            <a:r>
              <a:rPr lang="es-ES" altLang="es-CL" sz="1800" b="1" i="1">
                <a:solidFill>
                  <a:srgbClr val="FFFF00"/>
                </a:solidFill>
              </a:rPr>
              <a:t>A.ostenfeldii</a:t>
            </a:r>
            <a:r>
              <a:rPr lang="es-ES" altLang="es-CL" sz="1800">
                <a:solidFill>
                  <a:srgbClr val="FFFF00"/>
                </a:solidFill>
              </a:rPr>
              <a:t> desde año 2009 – inicio uso de epifluorescencia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214563" y="1571625"/>
            <a:ext cx="4929187" cy="4292600"/>
            <a:chOff x="2214563" y="1571625"/>
            <a:chExt cx="4929187" cy="4292600"/>
          </a:xfrm>
        </p:grpSpPr>
        <p:pic>
          <p:nvPicPr>
            <p:cNvPr id="19459" name="Picture 2" descr="F:\IFOP-Fotos fito\Epifluorescencia\PhotoImaging\Cr06 Quellón 2012\L23\untitled00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63" y="1571625"/>
              <a:ext cx="4929187" cy="429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1772816"/>
              <a:ext cx="432048" cy="238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catenella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20713" y="1350963"/>
            <a:ext cx="805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CL" sz="2000"/>
              <a:t>Células comprimidas antero-posteriormente, formadoras de cadenas,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CL" sz="2000"/>
              <a:t>poro ventral ausente.  Especies: </a:t>
            </a:r>
            <a:r>
              <a:rPr lang="es-ES" altLang="es-CL" sz="2000" b="1" i="1">
                <a:solidFill>
                  <a:srgbClr val="D60093"/>
                </a:solidFill>
              </a:rPr>
              <a:t>A. catenella</a:t>
            </a:r>
            <a:r>
              <a:rPr lang="es-ES" altLang="es-CL" sz="2000"/>
              <a:t>, </a:t>
            </a:r>
            <a:r>
              <a:rPr lang="es-ES" altLang="es-CL" sz="2000" b="1" i="1"/>
              <a:t>A. compressum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143125"/>
            <a:ext cx="6800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catenella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5619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427163" y="6092825"/>
            <a:ext cx="6464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1600"/>
              <a:t>http://</a:t>
            </a:r>
            <a:r>
              <a:rPr lang="es-ES" altLang="es-CL" sz="1600">
                <a:solidFill>
                  <a:srgbClr val="CCECFF"/>
                </a:solidFill>
                <a:hlinkClick r:id="rId3"/>
              </a:rPr>
              <a:t>www.nmnh.si.edu/botany/projects/dinoflag/Taxa/Acatanella.htm</a:t>
            </a:r>
            <a:r>
              <a:rPr lang="es-ES" altLang="es-CL" sz="1600">
                <a:solidFill>
                  <a:srgbClr val="CCECFF"/>
                </a:solidFill>
              </a:rPr>
              <a:t> 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84213" y="5805488"/>
            <a:ext cx="26717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800"/>
              <a:t>(Faust y Guledge, 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8913"/>
            <a:ext cx="7772400" cy="720725"/>
          </a:xfrm>
        </p:spPr>
        <p:txBody>
          <a:bodyPr/>
          <a:lstStyle/>
          <a:p>
            <a:r>
              <a:rPr lang="es-ES" altLang="es-CL" smtClean="0"/>
              <a:t>Desarrollo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" y="1125538"/>
            <a:ext cx="8994775" cy="4814887"/>
          </a:xfrm>
          <a:noFill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s-ES" altLang="es-CL" smtClean="0"/>
              <a:t>Características dinoflagelados</a:t>
            </a:r>
          </a:p>
          <a:p>
            <a:r>
              <a:rPr lang="es-ES" altLang="es-CL" smtClean="0"/>
              <a:t>Peridiniales vs. Gonyaulacales</a:t>
            </a:r>
          </a:p>
          <a:p>
            <a:r>
              <a:rPr lang="es-ES" altLang="es-CL" smtClean="0"/>
              <a:t>Género </a:t>
            </a:r>
            <a:r>
              <a:rPr lang="es-ES" altLang="es-CL" i="1" smtClean="0"/>
              <a:t>Alexandrium</a:t>
            </a:r>
          </a:p>
          <a:p>
            <a:r>
              <a:rPr lang="es-ES" altLang="es-CL" smtClean="0"/>
              <a:t>Especies de interés:</a:t>
            </a:r>
          </a:p>
          <a:p>
            <a:pPr lvl="1"/>
            <a:r>
              <a:rPr lang="es-ES" altLang="es-CL" smtClean="0"/>
              <a:t>Características morfológicas - distribución mundial</a:t>
            </a:r>
          </a:p>
          <a:p>
            <a:pPr lvl="1"/>
            <a:r>
              <a:rPr lang="es-ES" altLang="es-CL" smtClean="0"/>
              <a:t>Criterios para identificación en muestras del sur de Chile</a:t>
            </a:r>
          </a:p>
          <a:p>
            <a:r>
              <a:rPr lang="es-ES" altLang="es-CL" smtClean="0"/>
              <a:t>Registros de </a:t>
            </a:r>
            <a:r>
              <a:rPr lang="es-ES" altLang="es-CL" i="1" smtClean="0">
                <a:solidFill>
                  <a:srgbClr val="00FF00"/>
                </a:solidFill>
              </a:rPr>
              <a:t>A. cf. tamarense</a:t>
            </a:r>
            <a:r>
              <a:rPr lang="es-ES" altLang="es-CL" smtClean="0">
                <a:solidFill>
                  <a:srgbClr val="00FF00"/>
                </a:solidFill>
              </a:rPr>
              <a:t> </a:t>
            </a:r>
            <a:r>
              <a:rPr lang="es-ES" altLang="es-CL" smtClean="0"/>
              <a:t>en Los Lagos</a:t>
            </a:r>
          </a:p>
          <a:p>
            <a:r>
              <a:rPr lang="es-ES" altLang="es-CL" smtClean="0"/>
              <a:t>Metodologías para identificación especies</a:t>
            </a:r>
          </a:p>
          <a:p>
            <a:pPr lvl="1"/>
            <a:r>
              <a:rPr lang="es-ES" altLang="es-CL" smtClean="0"/>
              <a:t>Epifluorescencia – Ventajas y costos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catenella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28750"/>
            <a:ext cx="639286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3"/>
          <p:cNvSpPr>
            <a:spLocks noChangeArrowheads="1"/>
          </p:cNvSpPr>
          <p:nvPr/>
        </p:nvSpPr>
        <p:spPr bwMode="auto">
          <a:xfrm>
            <a:off x="1428750" y="5786438"/>
            <a:ext cx="1720850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800">
                <a:solidFill>
                  <a:schemeClr val="tx1"/>
                </a:solidFill>
              </a:rPr>
              <a:t>(Fukuyo,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catenella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71688"/>
            <a:ext cx="68675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889250" y="5500688"/>
            <a:ext cx="30575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Distribución de </a:t>
            </a:r>
            <a:r>
              <a:rPr lang="es-ES_tradnl" altLang="es-CL" sz="1800" b="1" i="1">
                <a:solidFill>
                  <a:srgbClr val="D60093"/>
                </a:solidFill>
              </a:rPr>
              <a:t>A. catenella</a:t>
            </a:r>
          </a:p>
          <a:p>
            <a:pPr algn="ctr"/>
            <a:r>
              <a:rPr lang="es-ES_tradnl" altLang="es-CL" sz="1800"/>
              <a:t>(Adaptado de Fraga, 2007)</a:t>
            </a:r>
            <a:r>
              <a:rPr lang="es-ES" altLang="es-CL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catenella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14313" y="1285875"/>
            <a:ext cx="8643937" cy="4960938"/>
            <a:chOff x="214313" y="1285875"/>
            <a:chExt cx="8643937" cy="4960938"/>
          </a:xfrm>
        </p:grpSpPr>
        <p:pic>
          <p:nvPicPr>
            <p:cNvPr id="24579" name="5 Imagen" descr="cadena catenella2-ver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0" t="14201" r="8546" b="21889"/>
            <a:stretch>
              <a:fillRect/>
            </a:stretch>
          </p:blipFill>
          <p:spPr bwMode="auto">
            <a:xfrm>
              <a:off x="6565900" y="1285875"/>
              <a:ext cx="2292350" cy="25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1552575"/>
              <a:ext cx="4110038" cy="223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3" descr="F:\IFOP-Fotos fito\Epifluorescencia\PhotoImaging\Cr06 Quellón 2012\L18\untitled02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1285875"/>
              <a:ext cx="2352675" cy="30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2" name="12 Grupo"/>
            <p:cNvGrpSpPr>
              <a:grpSpLocks/>
            </p:cNvGrpSpPr>
            <p:nvPr/>
          </p:nvGrpSpPr>
          <p:grpSpPr bwMode="auto">
            <a:xfrm>
              <a:off x="2500313" y="3714750"/>
              <a:ext cx="4357687" cy="2532063"/>
              <a:chOff x="2500298" y="3714752"/>
              <a:chExt cx="4357718" cy="2532802"/>
            </a:xfrm>
          </p:grpSpPr>
          <p:pic>
            <p:nvPicPr>
              <p:cNvPr id="24583" name="Picture 6" descr="F:\IFOP-Fotos fito\Epifluorescencia\PhotoImaging\Cr06 Quellón 2012\L19N5\untitled011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14" t="17822"/>
              <a:stretch>
                <a:fillRect/>
              </a:stretch>
            </p:blipFill>
            <p:spPr bwMode="auto">
              <a:xfrm>
                <a:off x="2500298" y="3714752"/>
                <a:ext cx="2303929" cy="253280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84" name="Picture 7" descr="F:\IFOP-Fotos fito\Epifluorescencia\PhotoImaging\Cr06 Quellón 2012\L19N5\untitled012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54" t="22113" r="11615" b="4176"/>
              <a:stretch>
                <a:fillRect/>
              </a:stretch>
            </p:blipFill>
            <p:spPr bwMode="auto">
              <a:xfrm>
                <a:off x="4714876" y="3714752"/>
                <a:ext cx="2143140" cy="2521340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95" y="1428841"/>
              <a:ext cx="335773" cy="18506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926" y="1428840"/>
              <a:ext cx="335773" cy="18506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840" y="3814812"/>
              <a:ext cx="335773" cy="185063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492" y="1700808"/>
              <a:ext cx="448999" cy="247468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3896682"/>
              <a:ext cx="343289" cy="189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(comparación </a:t>
            </a:r>
            <a:r>
              <a:rPr lang="es-ES" altLang="es-CL" sz="2800" b="1" i="1">
                <a:solidFill>
                  <a:srgbClr val="FFFF00"/>
                </a:solidFill>
              </a:rPr>
              <a:t>A. ostenfeldii </a:t>
            </a:r>
            <a:r>
              <a:rPr lang="es-ES" altLang="es-CL" sz="2800" b="1">
                <a:solidFill>
                  <a:srgbClr val="FFFF00"/>
                </a:solidFill>
              </a:rPr>
              <a:t>y </a:t>
            </a:r>
            <a:r>
              <a:rPr lang="es-ES" altLang="es-CL" sz="2800" b="1" i="1">
                <a:solidFill>
                  <a:srgbClr val="FFFF00"/>
                </a:solidFill>
              </a:rPr>
              <a:t>A. catenella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00063" y="2000250"/>
            <a:ext cx="3157537" cy="3803650"/>
            <a:chOff x="500063" y="2000250"/>
            <a:chExt cx="3157537" cy="3803650"/>
          </a:xfrm>
        </p:grpSpPr>
        <p:grpSp>
          <p:nvGrpSpPr>
            <p:cNvPr id="25604" name="12 Grupo"/>
            <p:cNvGrpSpPr>
              <a:grpSpLocks noChangeAspect="1"/>
            </p:cNvGrpSpPr>
            <p:nvPr/>
          </p:nvGrpSpPr>
          <p:grpSpPr bwMode="auto">
            <a:xfrm>
              <a:off x="500063" y="2000250"/>
              <a:ext cx="3157537" cy="3803650"/>
              <a:chOff x="571472" y="1357298"/>
              <a:chExt cx="2428892" cy="2925763"/>
            </a:xfrm>
          </p:grpSpPr>
          <p:pic>
            <p:nvPicPr>
              <p:cNvPr id="25608" name="Picture 2" descr="F:\IFOP-Fotos fito\Epifluorescencia\PhotoImaging\Cr06 Quellón 2012\L19N5\untitled009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00"/>
              <a:stretch>
                <a:fillRect/>
              </a:stretch>
            </p:blipFill>
            <p:spPr bwMode="auto">
              <a:xfrm>
                <a:off x="1884371" y="1357298"/>
                <a:ext cx="1115993" cy="2925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9" name="Picture 2" descr="F:\IFOP-Fotos fito\Epifluorescencia\PhotoImaging\Cr06 Quellón 2012\L19N5\untitled009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385"/>
              <a:stretch>
                <a:fillRect/>
              </a:stretch>
            </p:blipFill>
            <p:spPr bwMode="auto">
              <a:xfrm>
                <a:off x="571472" y="1357298"/>
                <a:ext cx="1428760" cy="2925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88" y="2204864"/>
              <a:ext cx="335773" cy="185063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4071938" y="1357313"/>
            <a:ext cx="4357687" cy="2532062"/>
            <a:chOff x="4071938" y="1357313"/>
            <a:chExt cx="4357687" cy="2532062"/>
          </a:xfrm>
        </p:grpSpPr>
        <p:grpSp>
          <p:nvGrpSpPr>
            <p:cNvPr id="25605" name="13 Grupo"/>
            <p:cNvGrpSpPr>
              <a:grpSpLocks/>
            </p:cNvGrpSpPr>
            <p:nvPr/>
          </p:nvGrpSpPr>
          <p:grpSpPr bwMode="auto">
            <a:xfrm>
              <a:off x="4071938" y="1357313"/>
              <a:ext cx="4357687" cy="2532062"/>
              <a:chOff x="2500298" y="3714752"/>
              <a:chExt cx="4357718" cy="2532802"/>
            </a:xfrm>
          </p:grpSpPr>
          <p:pic>
            <p:nvPicPr>
              <p:cNvPr id="25606" name="Picture 6" descr="F:\IFOP-Fotos fito\Epifluorescencia\PhotoImaging\Cr06 Quellón 2012\L19N5\untitled011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14" t="17822"/>
              <a:stretch>
                <a:fillRect/>
              </a:stretch>
            </p:blipFill>
            <p:spPr bwMode="auto">
              <a:xfrm>
                <a:off x="2500298" y="3714752"/>
                <a:ext cx="2303929" cy="253280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07" name="Picture 7" descr="F:\IFOP-Fotos fito\Epifluorescencia\PhotoImaging\Cr06 Quellón 2012\L19N5\untitled012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54" t="22113" r="11615" b="4176"/>
              <a:stretch>
                <a:fillRect/>
              </a:stretch>
            </p:blipFill>
            <p:spPr bwMode="auto">
              <a:xfrm>
                <a:off x="4714876" y="3714752"/>
                <a:ext cx="2143140" cy="2521340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726" y="1485780"/>
              <a:ext cx="335773" cy="185063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706" y="1456935"/>
              <a:ext cx="343289" cy="189205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3851275" y="4143375"/>
            <a:ext cx="4970463" cy="2246313"/>
            <a:chOff x="3851275" y="4143375"/>
            <a:chExt cx="4970463" cy="2246313"/>
          </a:xfrm>
        </p:grpSpPr>
        <p:grpSp>
          <p:nvGrpSpPr>
            <p:cNvPr id="25603" name="17 Grupo"/>
            <p:cNvGrpSpPr>
              <a:grpSpLocks/>
            </p:cNvGrpSpPr>
            <p:nvPr/>
          </p:nvGrpSpPr>
          <p:grpSpPr bwMode="auto">
            <a:xfrm>
              <a:off x="3851275" y="4143375"/>
              <a:ext cx="4970463" cy="2246313"/>
              <a:chOff x="3851288" y="4143380"/>
              <a:chExt cx="4970044" cy="2246400"/>
            </a:xfrm>
          </p:grpSpPr>
          <p:pic>
            <p:nvPicPr>
              <p:cNvPr id="25610" name="Picture 3" descr="F:\IFOP-Fotos fito\Epifluorescencia\PhotoImaging\Cr06 Quellón 2012\L19N5\untitled007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288" y="4143380"/>
                <a:ext cx="2578100" cy="2244725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11" name="Picture 4" descr="F:\IFOP-Fotos fito\Epifluorescencia\PhotoImaging\Cr06 Quellón 2012\L19N5\untitled008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26" t="11057" r="16666" b="7861"/>
              <a:stretch>
                <a:fillRect/>
              </a:stretch>
            </p:blipFill>
            <p:spPr bwMode="auto">
              <a:xfrm>
                <a:off x="6386524" y="4143380"/>
                <a:ext cx="2434808" cy="2246400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579" y="4287717"/>
              <a:ext cx="335773" cy="18506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821" y="4256514"/>
              <a:ext cx="448999" cy="2474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tamarense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0713" y="1350963"/>
            <a:ext cx="8386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CL" sz="2000"/>
              <a:t>Difícil de definir morfológicamente, única característica en común podría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CL" sz="2000"/>
              <a:t>ser la forma de la placa sp. Con o sin poro ventral.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altLang="es-CL" sz="2000"/>
              <a:t>Especies: </a:t>
            </a:r>
            <a:r>
              <a:rPr lang="es-ES" altLang="es-CL" sz="2000" b="1" i="1">
                <a:solidFill>
                  <a:srgbClr val="D60093"/>
                </a:solidFill>
              </a:rPr>
              <a:t>A. tamarense</a:t>
            </a:r>
            <a:r>
              <a:rPr lang="es-ES" altLang="es-CL" sz="2000"/>
              <a:t>, </a:t>
            </a:r>
            <a:r>
              <a:rPr lang="es-ES" altLang="es-CL" sz="2000" b="1" i="1"/>
              <a:t>A. acatenella, A. fundyense, A. tropicale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414588"/>
            <a:ext cx="68770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857500" y="6143625"/>
            <a:ext cx="3019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(Adaptado de Fraga, 2007)</a:t>
            </a:r>
            <a:r>
              <a:rPr lang="es-ES" altLang="es-CL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tamarense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grpSp>
        <p:nvGrpSpPr>
          <p:cNvPr id="27651" name="7 Grupo"/>
          <p:cNvGrpSpPr>
            <a:grpSpLocks/>
          </p:cNvGrpSpPr>
          <p:nvPr/>
        </p:nvGrpSpPr>
        <p:grpSpPr bwMode="auto">
          <a:xfrm>
            <a:off x="1571625" y="1419225"/>
            <a:ext cx="6429375" cy="5081588"/>
            <a:chOff x="1571604" y="1419224"/>
            <a:chExt cx="5835349" cy="4575191"/>
          </a:xfrm>
        </p:grpSpPr>
        <p:pic>
          <p:nvPicPr>
            <p:cNvPr id="276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1419224"/>
              <a:ext cx="5835349" cy="4510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Rectangle 13"/>
            <p:cNvSpPr>
              <a:spLocks noChangeArrowheads="1"/>
            </p:cNvSpPr>
            <p:nvPr/>
          </p:nvSpPr>
          <p:spPr bwMode="auto">
            <a:xfrm>
              <a:off x="1671600" y="5572140"/>
              <a:ext cx="172085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CL" sz="1800">
                  <a:solidFill>
                    <a:schemeClr val="tx1"/>
                  </a:solidFill>
                </a:rPr>
                <a:t>(Fukuyo, 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(grupo </a:t>
            </a:r>
            <a:r>
              <a:rPr lang="es-ES" altLang="es-CL" sz="2800" b="1" i="1">
                <a:solidFill>
                  <a:srgbClr val="FFFF00"/>
                </a:solidFill>
              </a:rPr>
              <a:t>tamarense</a:t>
            </a:r>
            <a:r>
              <a:rPr lang="es-ES" altLang="es-CL" sz="2800" b="1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928813"/>
            <a:ext cx="74723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714500" y="5500688"/>
            <a:ext cx="32242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Distribución de </a:t>
            </a:r>
            <a:r>
              <a:rPr lang="es-ES_tradnl" altLang="es-CL" sz="1800" b="1" i="1">
                <a:solidFill>
                  <a:srgbClr val="D60093"/>
                </a:solidFill>
              </a:rPr>
              <a:t>A. tamarense</a:t>
            </a:r>
          </a:p>
          <a:p>
            <a:pPr algn="ctr"/>
            <a:r>
              <a:rPr lang="es-ES_tradnl" altLang="es-CL" sz="1800"/>
              <a:t>(Adaptado de Fraga, 2007)</a:t>
            </a:r>
            <a:r>
              <a:rPr lang="es-ES" altLang="es-CL" sz="1800"/>
              <a:t> 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214938" y="5715000"/>
            <a:ext cx="31178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 b="1">
                <a:solidFill>
                  <a:srgbClr val="CCECFF"/>
                </a:solidFill>
              </a:rPr>
              <a:t>Cepas tóxicas y no-tóxicas</a:t>
            </a:r>
            <a:endParaRPr lang="es-ES" altLang="es-CL" sz="1800" b="1">
              <a:solidFill>
                <a:srgbClr val="CCE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 i="1">
                <a:solidFill>
                  <a:srgbClr val="FFFF00"/>
                </a:solidFill>
              </a:rPr>
              <a:t>Grupo tamarense ~ minutum</a:t>
            </a:r>
            <a:endParaRPr lang="es-ES" altLang="es-CL" b="1">
              <a:solidFill>
                <a:srgbClr val="FFFF00"/>
              </a:solidFill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5875"/>
            <a:ext cx="759142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165725" y="6107113"/>
            <a:ext cx="310356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(Adaptado de Larsen, 2011)</a:t>
            </a:r>
            <a:r>
              <a:rPr lang="es-ES" altLang="es-CL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14313"/>
            <a:ext cx="6643687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754188" y="5715000"/>
            <a:ext cx="25320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>
                <a:solidFill>
                  <a:schemeClr val="tx1"/>
                </a:solidFill>
              </a:rPr>
              <a:t>(Anderson et al, 2012)</a:t>
            </a:r>
            <a:r>
              <a:rPr lang="es-ES" altLang="es-CL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8 Rectángulo redondeado"/>
          <p:cNvSpPr/>
          <p:nvPr/>
        </p:nvSpPr>
        <p:spPr bwMode="auto">
          <a:xfrm>
            <a:off x="4143375" y="5000625"/>
            <a:ext cx="2143125" cy="121443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defRPr/>
            </a:pPr>
            <a:endParaRPr lang="es-CL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49" name="9 Rectángulo redondeado"/>
          <p:cNvSpPr>
            <a:spLocks noChangeArrowheads="1"/>
          </p:cNvSpPr>
          <p:nvPr/>
        </p:nvSpPr>
        <p:spPr bwMode="auto">
          <a:xfrm>
            <a:off x="3649663" y="2322513"/>
            <a:ext cx="1785937" cy="571500"/>
          </a:xfrm>
          <a:prstGeom prst="roundRect">
            <a:avLst>
              <a:gd name="adj" fmla="val 16667"/>
            </a:avLst>
          </a:prstGeom>
          <a:solidFill>
            <a:srgbClr val="99FF33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endParaRPr lang="es-CL" altLang="es-C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5357813" y="5857875"/>
            <a:ext cx="26463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>
                <a:solidFill>
                  <a:srgbClr val="CCECFF"/>
                </a:solidFill>
              </a:rPr>
              <a:t>(Gayoso y Fulco, 2006)</a:t>
            </a:r>
            <a:r>
              <a:rPr lang="es-ES" altLang="es-CL" sz="1800">
                <a:solidFill>
                  <a:srgbClr val="CCECFF"/>
                </a:solidFill>
              </a:rPr>
              <a:t> 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Variabilidad intraespecífica</a:t>
            </a:r>
            <a:endParaRPr lang="es-ES" altLang="es-CL" sz="3600" b="1" i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 i="1">
                <a:solidFill>
                  <a:srgbClr val="FFFF00"/>
                </a:solidFill>
              </a:rPr>
              <a:t>A. tamarense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36099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409700"/>
            <a:ext cx="3619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143500" y="4714875"/>
            <a:ext cx="335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s-CL" sz="1800" b="1">
                <a:solidFill>
                  <a:srgbClr val="CCECFF"/>
                </a:solidFill>
              </a:rPr>
              <a:t>Características morfológicas</a:t>
            </a:r>
          </a:p>
          <a:p>
            <a:r>
              <a:rPr lang="es-ES_tradnl" altLang="es-CL" sz="1800" b="1">
                <a:solidFill>
                  <a:srgbClr val="CCECFF"/>
                </a:solidFill>
              </a:rPr>
              <a:t>Condiciones ambientales</a:t>
            </a:r>
            <a:endParaRPr lang="es-ES" altLang="es-CL" sz="1800" b="1">
              <a:solidFill>
                <a:srgbClr val="CCE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CL" smtClean="0"/>
              <a:t>Características Dinoflagelados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6363" y="1628775"/>
            <a:ext cx="8926513" cy="4114800"/>
          </a:xfrm>
        </p:spPr>
        <p:txBody>
          <a:bodyPr/>
          <a:lstStyle/>
          <a:p>
            <a:pPr lvl="1">
              <a:buFontTx/>
              <a:buNone/>
            </a:pPr>
            <a:endParaRPr lang="es-ES" altLang="es-CL" smtClean="0"/>
          </a:p>
          <a:p>
            <a:pPr lvl="1"/>
            <a:r>
              <a:rPr lang="es-ES" altLang="es-CL" smtClean="0"/>
              <a:t>Pertenecen junto a Protozoos ciliados, Apicomplexa y otros al Grupo Alveolata (Keeling, 2004)</a:t>
            </a:r>
          </a:p>
          <a:p>
            <a:pPr lvl="1"/>
            <a:r>
              <a:rPr lang="es-ES" altLang="es-CL" smtClean="0"/>
              <a:t>División Dinophyta</a:t>
            </a:r>
          </a:p>
          <a:p>
            <a:pPr lvl="2"/>
            <a:r>
              <a:rPr lang="es-ES" altLang="es-CL" smtClean="0"/>
              <a:t>Clase Dinophyceae</a:t>
            </a:r>
          </a:p>
          <a:p>
            <a:pPr lvl="3"/>
            <a:r>
              <a:rPr lang="es-ES" altLang="es-CL" sz="1800" smtClean="0"/>
              <a:t>SubClase Peridiniphycidae</a:t>
            </a:r>
          </a:p>
          <a:p>
            <a:pPr lvl="4"/>
            <a:r>
              <a:rPr lang="es-ES" altLang="es-CL" sz="1800" smtClean="0"/>
              <a:t>Orden Gonyaulacales</a:t>
            </a:r>
          </a:p>
          <a:p>
            <a:pPr lvl="4">
              <a:buFont typeface="Symbol" panose="05050102010706020507" pitchFamily="18" charset="2"/>
              <a:buChar char="-"/>
            </a:pPr>
            <a:r>
              <a:rPr lang="es-ES" altLang="es-CL" sz="1800" smtClean="0">
                <a:solidFill>
                  <a:srgbClr val="00CC00"/>
                </a:solidFill>
              </a:rPr>
              <a:t>Familia Gonyaulacaceae</a:t>
            </a:r>
          </a:p>
          <a:p>
            <a:pPr lvl="4"/>
            <a:r>
              <a:rPr lang="es-ES" altLang="es-CL" sz="1800" smtClean="0"/>
              <a:t>Orden Peridiniales</a:t>
            </a:r>
          </a:p>
          <a:p>
            <a:pPr lvl="4">
              <a:buFont typeface="Symbol" panose="05050102010706020507" pitchFamily="18" charset="2"/>
              <a:buChar char="-"/>
            </a:pPr>
            <a:r>
              <a:rPr lang="es-ES" altLang="es-CL" sz="1800" smtClean="0">
                <a:solidFill>
                  <a:srgbClr val="00CC00"/>
                </a:solidFill>
              </a:rPr>
              <a:t>Familia Protoperidiniaceae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Variabilidad intraespecífica</a:t>
            </a:r>
            <a:endParaRPr lang="es-ES" altLang="es-CL" sz="3600" b="1" i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 i="1">
                <a:solidFill>
                  <a:srgbClr val="FFFF00"/>
                </a:solidFill>
              </a:rPr>
              <a:t>A. tamarense – cultivo Vigo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71500" y="1571625"/>
            <a:ext cx="8161338" cy="2160588"/>
            <a:chOff x="571500" y="1571625"/>
            <a:chExt cx="8161338" cy="2160588"/>
          </a:xfrm>
        </p:grpSpPr>
        <p:pic>
          <p:nvPicPr>
            <p:cNvPr id="33795" name="Picture 2" descr="F:\IFOP-Fotos fito\Epifluorescencia\PhotoImaging\Cultivo A. tamarense España\Ej01ventralsup-b-mo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0" t="17822" r="24979" b="19795"/>
            <a:stretch>
              <a:fillRect/>
            </a:stretch>
          </p:blipFill>
          <p:spPr bwMode="auto">
            <a:xfrm>
              <a:off x="2714625" y="1571625"/>
              <a:ext cx="1954213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6" name="Picture 3" descr="F:\IFOP-Fotos fito\Epifluorescencia\PhotoImaging\Cultivo A. tamarense España\Ej01ventralsup-mo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2" t="17822" r="17218" b="22766"/>
            <a:stretch>
              <a:fillRect/>
            </a:stretch>
          </p:blipFill>
          <p:spPr bwMode="auto">
            <a:xfrm>
              <a:off x="6572250" y="1571625"/>
              <a:ext cx="2160588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6" descr="F:\IFOP-Fotos fito\Epifluorescencia\PhotoImaging\Cultivo A. tamarense España\Ej06 Placa6ancha-mo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1" t="23764" r="37914" b="10883"/>
            <a:stretch>
              <a:fillRect/>
            </a:stretch>
          </p:blipFill>
          <p:spPr bwMode="auto">
            <a:xfrm>
              <a:off x="4643438" y="1571625"/>
              <a:ext cx="2062162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7" descr="F:\IFOP-Fotos fito\Epifluorescencia\PhotoImaging\Cultivo A. tamarense España\Ej08 6alargada-mo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2" t="17822" r="14632" b="13853"/>
            <a:stretch>
              <a:fillRect/>
            </a:stretch>
          </p:blipFill>
          <p:spPr bwMode="auto">
            <a:xfrm>
              <a:off x="571500" y="1571625"/>
              <a:ext cx="2254250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50" y="1700808"/>
              <a:ext cx="335773" cy="185063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1474788" y="4000500"/>
            <a:ext cx="5883275" cy="2095500"/>
            <a:chOff x="1474788" y="4000500"/>
            <a:chExt cx="5883275" cy="2095500"/>
          </a:xfrm>
        </p:grpSpPr>
        <p:pic>
          <p:nvPicPr>
            <p:cNvPr id="33797" name="Picture 4" descr="F:\IFOP-Fotos fito\Epifluorescencia\PhotoImaging\Cultivo A. tamarense España\Ej05 psp-mo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5" t="20795" r="35326" b="13853"/>
            <a:stretch>
              <a:fillRect/>
            </a:stretch>
          </p:blipFill>
          <p:spPr bwMode="auto">
            <a:xfrm>
              <a:off x="1474788" y="4000500"/>
              <a:ext cx="1906587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Picture 5" descr="F:\IFOP-Fotos fito\Epifluorescencia\PhotoImaging\Cultivo A. tamarense España\Ej06 APC-mo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" t="20795" r="37914" b="13853"/>
            <a:stretch>
              <a:fillRect/>
            </a:stretch>
          </p:blipFill>
          <p:spPr bwMode="auto">
            <a:xfrm>
              <a:off x="3333750" y="4000500"/>
              <a:ext cx="2190750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Picture 8" descr="F:\IFOP-Fotos fito\Epifluorescencia\PhotoImaging\Cultivo A. tamarense España\Ej09desarm APC-mod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7" t="27478" r="6870" b="5684"/>
            <a:stretch>
              <a:fillRect/>
            </a:stretch>
          </p:blipFill>
          <p:spPr bwMode="auto">
            <a:xfrm>
              <a:off x="5310188" y="4000500"/>
              <a:ext cx="2047875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4149080"/>
              <a:ext cx="335773" cy="1850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 i="1">
                <a:solidFill>
                  <a:srgbClr val="FFFF00"/>
                </a:solidFill>
              </a:rPr>
              <a:t>Relación tamarense - catenella</a:t>
            </a:r>
            <a:endParaRPr lang="es-ES" altLang="es-CL" b="1">
              <a:solidFill>
                <a:srgbClr val="FFFF00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90713"/>
            <a:ext cx="34956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176338"/>
            <a:ext cx="5153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714375" y="4929188"/>
            <a:ext cx="26209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>
                <a:solidFill>
                  <a:srgbClr val="CCECFF"/>
                </a:solidFill>
              </a:rPr>
              <a:t>(MacKenzie etal, 2004)</a:t>
            </a:r>
            <a:r>
              <a:rPr lang="es-ES" altLang="es-CL" sz="1800">
                <a:solidFill>
                  <a:srgbClr val="CCEC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 i="1">
                <a:solidFill>
                  <a:srgbClr val="FFFF00"/>
                </a:solidFill>
              </a:rPr>
              <a:t>Relación tamarense - catenella</a:t>
            </a:r>
            <a:endParaRPr lang="es-ES" altLang="es-CL" b="1">
              <a:solidFill>
                <a:srgbClr val="FFFF00"/>
              </a:solidFill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2593975" y="6107113"/>
            <a:ext cx="26209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>
                <a:solidFill>
                  <a:srgbClr val="CCECFF"/>
                </a:solidFill>
              </a:rPr>
              <a:t>(MacKenzie etal, 2004)</a:t>
            </a:r>
            <a:r>
              <a:rPr lang="es-ES" altLang="es-CL" sz="1800">
                <a:solidFill>
                  <a:srgbClr val="CCECFF"/>
                </a:solidFill>
              </a:rPr>
              <a:t> 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4961" b="10677"/>
          <a:stretch>
            <a:fillRect/>
          </a:stretch>
        </p:blipFill>
        <p:spPr bwMode="auto">
          <a:xfrm>
            <a:off x="857250" y="1500188"/>
            <a:ext cx="36433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857375" y="5715000"/>
            <a:ext cx="14668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 b="1" i="1">
                <a:solidFill>
                  <a:srgbClr val="CCECFF"/>
                </a:solidFill>
              </a:rPr>
              <a:t>A. catenella</a:t>
            </a:r>
            <a:endParaRPr lang="es-ES" altLang="es-CL" sz="1800" b="1" i="1">
              <a:solidFill>
                <a:srgbClr val="CCECFF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181725" y="5643563"/>
            <a:ext cx="16335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 b="1" i="1">
                <a:solidFill>
                  <a:srgbClr val="CCECFF"/>
                </a:solidFill>
              </a:rPr>
              <a:t>A. tamarense</a:t>
            </a:r>
            <a:endParaRPr lang="es-ES" altLang="es-CL" sz="1800" b="1" i="1">
              <a:solidFill>
                <a:srgbClr val="CCECFF"/>
              </a:solidFill>
            </a:endParaRPr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57313"/>
            <a:ext cx="36195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1071563" y="1127125"/>
            <a:ext cx="73580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L" sz="3200"/>
              <a:t>“Morphological and genetic examination of strains obtained from different geographical locations, including the type locality of the different morpho-species, is required to formally re-deﬁne several species.”</a:t>
            </a:r>
          </a:p>
          <a:p>
            <a:pPr algn="just"/>
            <a:endParaRPr lang="en-US" altLang="es-CL" sz="3200"/>
          </a:p>
          <a:p>
            <a:pPr algn="just"/>
            <a:r>
              <a:rPr lang="en-US" altLang="es-CL" sz="3200"/>
              <a:t>(Anderson etal, 2012)</a:t>
            </a:r>
            <a:endParaRPr lang="es-ES" altLang="es-CL"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 i="1">
                <a:solidFill>
                  <a:srgbClr val="FFFF00"/>
                </a:solidFill>
              </a:rPr>
              <a:t>Alexandrium cf. tamarense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b="1">
                <a:solidFill>
                  <a:srgbClr val="FFFF00"/>
                </a:solidFill>
              </a:rPr>
              <a:t>Detección en región de Los Lagos</a:t>
            </a:r>
          </a:p>
        </p:txBody>
      </p:sp>
      <p:sp>
        <p:nvSpPr>
          <p:cNvPr id="40965" name="19 CuadroTexto"/>
          <p:cNvSpPr txBox="1">
            <a:spLocks noChangeArrowheads="1"/>
          </p:cNvSpPr>
          <p:nvPr/>
        </p:nvSpPr>
        <p:spPr bwMode="auto">
          <a:xfrm>
            <a:off x="357188" y="4106863"/>
            <a:ext cx="1428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800"/>
              <a:t>Poro ventral</a:t>
            </a:r>
          </a:p>
        </p:txBody>
      </p:sp>
      <p:sp>
        <p:nvSpPr>
          <p:cNvPr id="40966" name="20 CuadroTexto"/>
          <p:cNvSpPr txBox="1">
            <a:spLocks noChangeArrowheads="1"/>
          </p:cNvSpPr>
          <p:nvPr/>
        </p:nvSpPr>
        <p:spPr bwMode="auto">
          <a:xfrm>
            <a:off x="2571750" y="3714750"/>
            <a:ext cx="428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800" b="1">
                <a:solidFill>
                  <a:srgbClr val="FF0000"/>
                </a:solidFill>
              </a:rPr>
              <a:t>6”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286116" y="3929066"/>
            <a:ext cx="4786346" cy="2239212"/>
            <a:chOff x="3286116" y="3929066"/>
            <a:chExt cx="4786346" cy="2239212"/>
          </a:xfrm>
        </p:grpSpPr>
        <p:grpSp>
          <p:nvGrpSpPr>
            <p:cNvPr id="3" name="15 Grupo"/>
            <p:cNvGrpSpPr/>
            <p:nvPr/>
          </p:nvGrpSpPr>
          <p:grpSpPr>
            <a:xfrm>
              <a:off x="3286116" y="3929066"/>
              <a:ext cx="4786346" cy="2239212"/>
              <a:chOff x="3286116" y="3929066"/>
              <a:chExt cx="4786346" cy="2239212"/>
            </a:xfrm>
            <a:effectLst>
              <a:outerShdw blurRad="355600" dist="38100" dir="8280000" sx="105000" sy="105000" algn="tl" rotWithShape="0">
                <a:prstClr val="black">
                  <a:alpha val="76000"/>
                </a:prstClr>
              </a:outerShdw>
            </a:effectLst>
            <a:scene3d>
              <a:camera prst="obliqueTopRight"/>
              <a:lightRig rig="threePt" dir="t"/>
            </a:scene3d>
          </p:grpSpPr>
          <p:pic>
            <p:nvPicPr>
              <p:cNvPr id="36879" name="Picture 15" descr="F:\IFOP-Fotos fito\Epifluorescencia\PhotoImaging\Cr06 Quellón 2012\L18N2\untitled015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86116" y="3929066"/>
                <a:ext cx="2571768" cy="22392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880" name="Picture 16" descr="F:\IFOP-Fotos fito\Epifluorescencia\PhotoImaging\Cr06 Quellón 2012\L18N2\untitled014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00694" y="3929066"/>
                <a:ext cx="2571768" cy="2239212"/>
              </a:xfrm>
              <a:prstGeom prst="rect">
                <a:avLst/>
              </a:prstGeom>
              <a:noFill/>
            </p:spPr>
          </p:pic>
        </p:grp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06863"/>
              <a:ext cx="335773" cy="185063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357188" y="1500188"/>
            <a:ext cx="6929437" cy="2714625"/>
            <a:chOff x="357188" y="1500188"/>
            <a:chExt cx="6929437" cy="2714625"/>
          </a:xfrm>
        </p:grpSpPr>
        <p:grpSp>
          <p:nvGrpSpPr>
            <p:cNvPr id="2" name="15 Grupo"/>
            <p:cNvGrpSpPr>
              <a:grpSpLocks/>
            </p:cNvGrpSpPr>
            <p:nvPr/>
          </p:nvGrpSpPr>
          <p:grpSpPr bwMode="auto">
            <a:xfrm>
              <a:off x="357188" y="1500188"/>
              <a:ext cx="6929437" cy="2714625"/>
              <a:chOff x="357158" y="1500174"/>
              <a:chExt cx="6929486" cy="2714644"/>
            </a:xfrm>
            <a:effectLst>
              <a:outerShdw blurRad="660400" dist="342900" dir="1500000" algn="tl" rotWithShape="0">
                <a:prstClr val="black">
                  <a:alpha val="70000"/>
                </a:prstClr>
              </a:outerShdw>
            </a:effectLst>
          </p:grpSpPr>
          <p:pic>
            <p:nvPicPr>
              <p:cNvPr id="88066" name="Picture 2" descr="F:\IFOP-Fotos fito\Epifluorescencia\Fotos A. cf. tamarense\Digi-A. cf. tamarense L23N1 cr5 2011-01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063" t="27084" r="14062" b="10416"/>
              <a:stretch>
                <a:fillRect/>
              </a:stretch>
            </p:blipFill>
            <p:spPr bwMode="auto">
              <a:xfrm>
                <a:off x="5143504" y="1500174"/>
                <a:ext cx="2143140" cy="2143140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88067" name="Picture 3" descr="F:\IFOP-Fotos fito\Epifluorescencia\Fotos A. cf. tamarense\Digi-A. cf. tamarense L23N2 cr5 2011-01.jpg"/>
              <p:cNvPicPr>
                <a:picLocks noChangeAspect="1" noChangeArrowheads="1"/>
              </p:cNvPicPr>
              <p:nvPr/>
            </p:nvPicPr>
            <p:blipFill>
              <a:blip r:embed="rId6"/>
              <a:srcRect l="21875" t="14583" r="18749" b="22916"/>
              <a:stretch>
                <a:fillRect/>
              </a:stretch>
            </p:blipFill>
            <p:spPr bwMode="auto">
              <a:xfrm>
                <a:off x="357158" y="1500174"/>
                <a:ext cx="2714644" cy="2143140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</p:pic>
          <p:cxnSp>
            <p:nvCxnSpPr>
              <p:cNvPr id="12" name="11 Conector recto de flecha"/>
              <p:cNvCxnSpPr/>
              <p:nvPr/>
            </p:nvCxnSpPr>
            <p:spPr bwMode="auto">
              <a:xfrm rot="5400000" flipH="1" flipV="1">
                <a:off x="571472" y="3357562"/>
                <a:ext cx="1428760" cy="28575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88069" name="Picture 5" descr="F:\IFOP-Fotos fito\Epifluorescencia\Fotos A. cf. tamarense\Digi-A. cf. tamarense L23N2 cr5 2011-04.jpg"/>
              <p:cNvPicPr>
                <a:picLocks noChangeAspect="1" noChangeArrowheads="1"/>
              </p:cNvPicPr>
              <p:nvPr/>
            </p:nvPicPr>
            <p:blipFill>
              <a:blip r:embed="rId7"/>
              <a:srcRect l="28125" t="10417" r="25000" b="29166"/>
              <a:stretch>
                <a:fillRect/>
              </a:stretch>
            </p:blipFill>
            <p:spPr bwMode="auto">
              <a:xfrm>
                <a:off x="3000364" y="1500174"/>
                <a:ext cx="2216166" cy="2141552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</p:pic>
        </p:grpSp>
        <p:cxnSp>
          <p:nvCxnSpPr>
            <p:cNvPr id="40964" name="17 Conector recto de flecha"/>
            <p:cNvCxnSpPr>
              <a:cxnSpLocks noChangeShapeType="1"/>
            </p:cNvCxnSpPr>
            <p:nvPr/>
          </p:nvCxnSpPr>
          <p:spPr bwMode="auto">
            <a:xfrm rot="16200000" flipV="1">
              <a:off x="1785937" y="2928938"/>
              <a:ext cx="1071563" cy="64293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01" y="1619925"/>
              <a:ext cx="335773" cy="185063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516" y="1603711"/>
              <a:ext cx="335773" cy="18506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578" y="3305347"/>
              <a:ext cx="335773" cy="1850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 i="1">
                <a:solidFill>
                  <a:srgbClr val="FFFF00"/>
                </a:solidFill>
              </a:rPr>
              <a:t>Alexandrium cf. tamarense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b="1">
                <a:solidFill>
                  <a:srgbClr val="FFFF00"/>
                </a:solidFill>
              </a:rPr>
              <a:t>Detección en región de Los Lagos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4429125" y="1357313"/>
            <a:ext cx="3930652" cy="2573323"/>
            <a:chOff x="4429125" y="1357313"/>
            <a:chExt cx="3930652" cy="2573323"/>
          </a:xfrm>
        </p:grpSpPr>
        <p:grpSp>
          <p:nvGrpSpPr>
            <p:cNvPr id="3" name="21 Grupo"/>
            <p:cNvGrpSpPr>
              <a:grpSpLocks noChangeAspect="1"/>
            </p:cNvGrpSpPr>
            <p:nvPr/>
          </p:nvGrpSpPr>
          <p:grpSpPr bwMode="auto">
            <a:xfrm>
              <a:off x="4929190" y="1428736"/>
              <a:ext cx="3430587" cy="2501900"/>
              <a:chOff x="4357686" y="1500174"/>
              <a:chExt cx="2198690" cy="1603375"/>
            </a:xfrm>
            <a:effectLst>
              <a:outerShdw blurRad="660400" dist="342900" dir="1500000" algn="tl" rotWithShape="0">
                <a:prstClr val="black">
                  <a:alpha val="70000"/>
                </a:prstClr>
              </a:outerShdw>
            </a:effectLst>
          </p:grpSpPr>
          <p:pic>
            <p:nvPicPr>
              <p:cNvPr id="37898" name="Picture 4" descr="F:\IFOP-Fotos fito\Epifluorescencia\PhotoImaging\Cr05 2012\L24 Cr5 2012\Atam1c.jpg"/>
              <p:cNvPicPr>
                <a:picLocks noChangeAspect="1" noChangeArrowheads="1"/>
              </p:cNvPicPr>
              <p:nvPr/>
            </p:nvPicPr>
            <p:blipFill>
              <a:blip r:embed="rId2"/>
              <a:srcRect l="34914"/>
              <a:stretch>
                <a:fillRect/>
              </a:stretch>
            </p:blipFill>
            <p:spPr bwMode="auto">
              <a:xfrm>
                <a:off x="4357686" y="1500174"/>
                <a:ext cx="1198558" cy="160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899" name="Picture 5" descr="F:\IFOP-Fotos fito\Epifluorescencia\PhotoImaging\Cr05 2012\L24 Cr5 2012\Atam1d.jpg"/>
              <p:cNvPicPr>
                <a:picLocks noChangeAspect="1" noChangeArrowheads="1"/>
              </p:cNvPicPr>
              <p:nvPr/>
            </p:nvPicPr>
            <p:blipFill>
              <a:blip r:embed="rId3"/>
              <a:srcRect l="42673"/>
              <a:stretch>
                <a:fillRect/>
              </a:stretch>
            </p:blipFill>
            <p:spPr bwMode="auto">
              <a:xfrm>
                <a:off x="5500694" y="1500174"/>
                <a:ext cx="1055682" cy="160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1993" name="24 Conector recto de flecha"/>
            <p:cNvCxnSpPr>
              <a:cxnSpLocks noChangeShapeType="1"/>
            </p:cNvCxnSpPr>
            <p:nvPr/>
          </p:nvCxnSpPr>
          <p:spPr bwMode="auto">
            <a:xfrm>
              <a:off x="6357938" y="1928813"/>
              <a:ext cx="1000125" cy="73818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4" name="26 CuadroTexto"/>
            <p:cNvSpPr txBox="1">
              <a:spLocks noChangeArrowheads="1"/>
            </p:cNvSpPr>
            <p:nvPr/>
          </p:nvSpPr>
          <p:spPr bwMode="auto">
            <a:xfrm>
              <a:off x="4429125" y="1357313"/>
              <a:ext cx="1928813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CL" sz="1800" b="1">
                  <a:solidFill>
                    <a:srgbClr val="FF0000"/>
                  </a:solidFill>
                </a:rPr>
                <a:t>Sp</a:t>
              </a:r>
            </a:p>
            <a:p>
              <a:pPr algn="ctr"/>
              <a:r>
                <a:rPr lang="es-ES" altLang="es-CL" sz="1800" b="1">
                  <a:solidFill>
                    <a:srgbClr val="FF0000"/>
                  </a:solidFill>
                </a:rPr>
                <a:t>(con o sin poro)</a:t>
              </a: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553" y="1571625"/>
              <a:ext cx="335773" cy="185063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285750" y="3786188"/>
            <a:ext cx="3529013" cy="2549525"/>
            <a:chOff x="285750" y="3786188"/>
            <a:chExt cx="3529013" cy="2549525"/>
          </a:xfrm>
        </p:grpSpPr>
        <p:pic>
          <p:nvPicPr>
            <p:cNvPr id="37891" name="Picture 6" descr="F:\IFOP-Fotos fito\Epifluorescencia\PhotoImaging\Cr05 2012\L20N1 Cr5 2012\A. cf. tam1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50" y="3786188"/>
              <a:ext cx="2928938" cy="254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60400" dist="342900" dir="1500000" algn="tl" rotWithShape="0">
                <a:prstClr val="black">
                  <a:alpha val="70000"/>
                </a:prstClr>
              </a:outerShdw>
            </a:effectLst>
          </p:spPr>
        </p:pic>
        <p:cxnSp>
          <p:nvCxnSpPr>
            <p:cNvPr id="41989" name="17 Conector recto de flecha"/>
            <p:cNvCxnSpPr>
              <a:cxnSpLocks noChangeShapeType="1"/>
            </p:cNvCxnSpPr>
            <p:nvPr/>
          </p:nvCxnSpPr>
          <p:spPr bwMode="auto">
            <a:xfrm rot="10800000">
              <a:off x="1928813" y="5286375"/>
              <a:ext cx="1285875" cy="71437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6" name="20 CuadroTexto"/>
            <p:cNvSpPr txBox="1">
              <a:spLocks noChangeArrowheads="1"/>
            </p:cNvSpPr>
            <p:nvPr/>
          </p:nvSpPr>
          <p:spPr bwMode="auto">
            <a:xfrm>
              <a:off x="3143250" y="5929313"/>
              <a:ext cx="671513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CL" sz="1800" b="1">
                  <a:solidFill>
                    <a:srgbClr val="FF0000"/>
                  </a:solidFill>
                </a:rPr>
                <a:t>APC</a:t>
              </a: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25" y="3944874"/>
              <a:ext cx="335773" cy="185063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4214813" y="4286250"/>
            <a:ext cx="3971925" cy="1938338"/>
            <a:chOff x="4214813" y="4286250"/>
            <a:chExt cx="3971925" cy="1938338"/>
          </a:xfrm>
        </p:grpSpPr>
        <p:pic>
          <p:nvPicPr>
            <p:cNvPr id="41986" name="Picture 10" descr="G:\IFOP-Fotos fito\Epifluorescencia\2012 - ASIPA Cr16\L23 - Alexandrium cf. tamarense (100xoil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7"/>
            <a:stretch>
              <a:fillRect/>
            </a:stretch>
          </p:blipFill>
          <p:spPr bwMode="auto">
            <a:xfrm>
              <a:off x="5857875" y="4286250"/>
              <a:ext cx="2328863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0" name="20 CuadroTexto"/>
            <p:cNvSpPr txBox="1">
              <a:spLocks noChangeArrowheads="1"/>
            </p:cNvSpPr>
            <p:nvPr/>
          </p:nvSpPr>
          <p:spPr bwMode="auto">
            <a:xfrm>
              <a:off x="4214813" y="4786313"/>
              <a:ext cx="1531937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CL" sz="1800" b="1">
                  <a:solidFill>
                    <a:srgbClr val="FF0000"/>
                  </a:solidFill>
                </a:rPr>
                <a:t>Poro ventral</a:t>
              </a:r>
            </a:p>
            <a:p>
              <a:pPr algn="ctr"/>
              <a:r>
                <a:rPr lang="es-ES" altLang="es-CL" sz="1800" b="1">
                  <a:solidFill>
                    <a:srgbClr val="FF0000"/>
                  </a:solidFill>
                </a:rPr>
                <a:t>placa 1’</a:t>
              </a:r>
            </a:p>
          </p:txBody>
        </p:sp>
        <p:cxnSp>
          <p:nvCxnSpPr>
            <p:cNvPr id="41995" name="17 Conector recto de flecha"/>
            <p:cNvCxnSpPr>
              <a:cxnSpLocks noChangeShapeType="1"/>
            </p:cNvCxnSpPr>
            <p:nvPr/>
          </p:nvCxnSpPr>
          <p:spPr bwMode="auto">
            <a:xfrm flipV="1">
              <a:off x="5572125" y="4929188"/>
              <a:ext cx="1857375" cy="35718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666" y="5968676"/>
              <a:ext cx="335773" cy="185063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428625" y="1571625"/>
            <a:ext cx="3484563" cy="2147888"/>
            <a:chOff x="428625" y="1571625"/>
            <a:chExt cx="3484563" cy="2147888"/>
          </a:xfrm>
        </p:grpSpPr>
        <p:grpSp>
          <p:nvGrpSpPr>
            <p:cNvPr id="2" name="18 Grupo"/>
            <p:cNvGrpSpPr>
              <a:grpSpLocks noChangeAspect="1"/>
            </p:cNvGrpSpPr>
            <p:nvPr/>
          </p:nvGrpSpPr>
          <p:grpSpPr bwMode="auto">
            <a:xfrm>
              <a:off x="428625" y="1571625"/>
              <a:ext cx="3484563" cy="2147888"/>
              <a:chOff x="428596" y="1571612"/>
              <a:chExt cx="5808459" cy="3581093"/>
            </a:xfrm>
            <a:effectLst>
              <a:outerShdw blurRad="660400" dist="342900" dir="1500000" algn="tl" rotWithShape="0">
                <a:prstClr val="black">
                  <a:alpha val="70000"/>
                </a:prstClr>
              </a:outerShdw>
            </a:effectLst>
          </p:grpSpPr>
          <p:pic>
            <p:nvPicPr>
              <p:cNvPr id="37900" name="Picture 2" descr="F:\IFOP-Fotos fito\Epifluorescencia\PhotoImaging\Cr06 Quellón 2012\L18N2\untitled010.jpg"/>
              <p:cNvPicPr>
                <a:picLocks noChangeAspect="1" noChangeArrowheads="1"/>
              </p:cNvPicPr>
              <p:nvPr/>
            </p:nvPicPr>
            <p:blipFill>
              <a:blip r:embed="rId7"/>
              <a:srcRect l="45760" b="19930"/>
              <a:stretch>
                <a:fillRect/>
              </a:stretch>
            </p:blipFill>
            <p:spPr bwMode="auto">
              <a:xfrm>
                <a:off x="428596" y="1571612"/>
                <a:ext cx="2786082" cy="3581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1" name="Picture 3" descr="F:\IFOP-Fotos fito\Epifluorescencia\PhotoImaging\Cr06 Quellón 2012\L18N2\untitled011.jpg"/>
              <p:cNvPicPr>
                <a:picLocks noChangeAspect="1" noChangeArrowheads="1"/>
              </p:cNvPicPr>
              <p:nvPr/>
            </p:nvPicPr>
            <p:blipFill>
              <a:blip r:embed="rId8"/>
              <a:srcRect l="38210" b="16129"/>
              <a:stretch>
                <a:fillRect/>
              </a:stretch>
            </p:blipFill>
            <p:spPr bwMode="auto">
              <a:xfrm>
                <a:off x="3214678" y="1571612"/>
                <a:ext cx="3022377" cy="357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35" y="1671181"/>
              <a:ext cx="335773" cy="185063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804" y="1662085"/>
              <a:ext cx="343289" cy="189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143125"/>
            <a:ext cx="78930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 i="1">
                <a:solidFill>
                  <a:srgbClr val="FFFF00"/>
                </a:solidFill>
              </a:rPr>
              <a:t>Alexandrium cf. tamarense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b="1">
                <a:solidFill>
                  <a:srgbClr val="FFFF00"/>
                </a:solidFill>
              </a:rPr>
              <a:t>Detección en región de Los Lagos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0"/>
            <a:ext cx="12239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 i="1">
                <a:solidFill>
                  <a:srgbClr val="FFFF00"/>
                </a:solidFill>
              </a:rPr>
              <a:t>Alexandrium cf. tamarense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b="1">
                <a:solidFill>
                  <a:srgbClr val="FFFF00"/>
                </a:solidFill>
              </a:rPr>
              <a:t>Detección en región de Los Lagos</a:t>
            </a:r>
          </a:p>
        </p:txBody>
      </p:sp>
      <p:grpSp>
        <p:nvGrpSpPr>
          <p:cNvPr id="44035" name="Group 30"/>
          <p:cNvGrpSpPr>
            <a:grpSpLocks/>
          </p:cNvGrpSpPr>
          <p:nvPr/>
        </p:nvGrpSpPr>
        <p:grpSpPr bwMode="auto">
          <a:xfrm>
            <a:off x="1620838" y="1357313"/>
            <a:ext cx="5951537" cy="5121275"/>
            <a:chOff x="1021" y="855"/>
            <a:chExt cx="3749" cy="3226"/>
          </a:xfrm>
        </p:grpSpPr>
        <p:pic>
          <p:nvPicPr>
            <p:cNvPr id="44036" name="3 Imagen" descr="Mapa Los Lagos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855"/>
              <a:ext cx="3749" cy="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4 Elipse"/>
            <p:cNvSpPr>
              <a:spLocks/>
            </p:cNvSpPr>
            <p:nvPr/>
          </p:nvSpPr>
          <p:spPr bwMode="auto">
            <a:xfrm>
              <a:off x="2610" y="1395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38" name="21 Elipse"/>
            <p:cNvSpPr>
              <a:spLocks/>
            </p:cNvSpPr>
            <p:nvPr/>
          </p:nvSpPr>
          <p:spPr bwMode="auto">
            <a:xfrm>
              <a:off x="2655" y="3735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39" name="22 Elipse"/>
            <p:cNvSpPr>
              <a:spLocks/>
            </p:cNvSpPr>
            <p:nvPr/>
          </p:nvSpPr>
          <p:spPr bwMode="auto">
            <a:xfrm>
              <a:off x="2295" y="3330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40" name="23 Elipse"/>
            <p:cNvSpPr>
              <a:spLocks/>
            </p:cNvSpPr>
            <p:nvPr/>
          </p:nvSpPr>
          <p:spPr bwMode="auto">
            <a:xfrm>
              <a:off x="2340" y="3285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41" name="24 Elipse"/>
            <p:cNvSpPr>
              <a:spLocks/>
            </p:cNvSpPr>
            <p:nvPr/>
          </p:nvSpPr>
          <p:spPr bwMode="auto">
            <a:xfrm>
              <a:off x="2475" y="3285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42" name="25 Elipse"/>
            <p:cNvSpPr>
              <a:spLocks/>
            </p:cNvSpPr>
            <p:nvPr/>
          </p:nvSpPr>
          <p:spPr bwMode="auto">
            <a:xfrm>
              <a:off x="2250" y="3240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43" name="26 Elipse"/>
            <p:cNvSpPr>
              <a:spLocks/>
            </p:cNvSpPr>
            <p:nvPr/>
          </p:nvSpPr>
          <p:spPr bwMode="auto">
            <a:xfrm>
              <a:off x="2115" y="3240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44" name="27 Elipse"/>
            <p:cNvSpPr>
              <a:spLocks/>
            </p:cNvSpPr>
            <p:nvPr/>
          </p:nvSpPr>
          <p:spPr bwMode="auto">
            <a:xfrm>
              <a:off x="2925" y="3105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45" name="28 Elipse"/>
            <p:cNvSpPr>
              <a:spLocks/>
            </p:cNvSpPr>
            <p:nvPr/>
          </p:nvSpPr>
          <p:spPr bwMode="auto">
            <a:xfrm>
              <a:off x="2520" y="3150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46" name="29 Elipse"/>
            <p:cNvSpPr>
              <a:spLocks/>
            </p:cNvSpPr>
            <p:nvPr/>
          </p:nvSpPr>
          <p:spPr bwMode="auto">
            <a:xfrm>
              <a:off x="2565" y="2970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47" name="33 Elipse"/>
            <p:cNvSpPr>
              <a:spLocks/>
            </p:cNvSpPr>
            <p:nvPr/>
          </p:nvSpPr>
          <p:spPr bwMode="auto">
            <a:xfrm>
              <a:off x="1980" y="3825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48" name="34 Elipse"/>
            <p:cNvSpPr>
              <a:spLocks/>
            </p:cNvSpPr>
            <p:nvPr/>
          </p:nvSpPr>
          <p:spPr bwMode="auto">
            <a:xfrm>
              <a:off x="1395" y="3600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49" name="35 Elipse"/>
            <p:cNvSpPr>
              <a:spLocks/>
            </p:cNvSpPr>
            <p:nvPr/>
          </p:nvSpPr>
          <p:spPr bwMode="auto">
            <a:xfrm>
              <a:off x="1485" y="3555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50" name="36 Elipse"/>
            <p:cNvSpPr>
              <a:spLocks/>
            </p:cNvSpPr>
            <p:nvPr/>
          </p:nvSpPr>
          <p:spPr bwMode="auto">
            <a:xfrm>
              <a:off x="2070" y="3600"/>
              <a:ext cx="91" cy="91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51" name="37 Elipse"/>
            <p:cNvSpPr>
              <a:spLocks/>
            </p:cNvSpPr>
            <p:nvPr/>
          </p:nvSpPr>
          <p:spPr bwMode="auto">
            <a:xfrm>
              <a:off x="2025" y="3600"/>
              <a:ext cx="91" cy="91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52" name="38 Elipse"/>
            <p:cNvSpPr>
              <a:spLocks/>
            </p:cNvSpPr>
            <p:nvPr/>
          </p:nvSpPr>
          <p:spPr bwMode="auto">
            <a:xfrm>
              <a:off x="2205" y="3465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53" name="39 Elipse"/>
            <p:cNvSpPr>
              <a:spLocks/>
            </p:cNvSpPr>
            <p:nvPr/>
          </p:nvSpPr>
          <p:spPr bwMode="auto">
            <a:xfrm>
              <a:off x="2385" y="3330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54" name="40 Elipse"/>
            <p:cNvSpPr>
              <a:spLocks/>
            </p:cNvSpPr>
            <p:nvPr/>
          </p:nvSpPr>
          <p:spPr bwMode="auto">
            <a:xfrm>
              <a:off x="2295" y="3420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55" name="41 Elipse"/>
            <p:cNvSpPr>
              <a:spLocks/>
            </p:cNvSpPr>
            <p:nvPr/>
          </p:nvSpPr>
          <p:spPr bwMode="auto">
            <a:xfrm>
              <a:off x="2160" y="3420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56" name="42 Elipse"/>
            <p:cNvSpPr>
              <a:spLocks/>
            </p:cNvSpPr>
            <p:nvPr/>
          </p:nvSpPr>
          <p:spPr bwMode="auto">
            <a:xfrm>
              <a:off x="2565" y="3510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57" name="29 Elipse"/>
            <p:cNvSpPr>
              <a:spLocks/>
            </p:cNvSpPr>
            <p:nvPr/>
          </p:nvSpPr>
          <p:spPr bwMode="auto">
            <a:xfrm>
              <a:off x="3107" y="2704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58" name="29 Elipse"/>
            <p:cNvSpPr>
              <a:spLocks/>
            </p:cNvSpPr>
            <p:nvPr/>
          </p:nvSpPr>
          <p:spPr bwMode="auto">
            <a:xfrm>
              <a:off x="1247" y="3793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  <p:sp>
          <p:nvSpPr>
            <p:cNvPr id="44059" name="29 Elipse"/>
            <p:cNvSpPr>
              <a:spLocks/>
            </p:cNvSpPr>
            <p:nvPr/>
          </p:nvSpPr>
          <p:spPr bwMode="auto">
            <a:xfrm>
              <a:off x="1655" y="3611"/>
              <a:ext cx="91" cy="91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rgbClr val="CCFFFF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</a:pPr>
              <a:endParaRPr lang="es-CL" altLang="es-CL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Metodologías de análisis y detección</a:t>
            </a:r>
          </a:p>
        </p:txBody>
      </p:sp>
      <p:sp>
        <p:nvSpPr>
          <p:cNvPr id="45059" name="Rectangle 3"/>
          <p:cNvSpPr txBox="1">
            <a:spLocks noChangeArrowheads="1"/>
          </p:cNvSpPr>
          <p:nvPr/>
        </p:nvSpPr>
        <p:spPr bwMode="auto">
          <a:xfrm>
            <a:off x="41275" y="1489075"/>
            <a:ext cx="88884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 indent="-347663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SzPct val="80000"/>
            </a:pPr>
            <a:r>
              <a:rPr lang="es-ES" altLang="es-CL" sz="3200"/>
              <a:t>Uso de microscopía de epifluorescencia</a:t>
            </a:r>
          </a:p>
          <a:p>
            <a:pPr>
              <a:lnSpc>
                <a:spcPct val="100000"/>
              </a:lnSpc>
              <a:buSzPct val="80000"/>
              <a:buFontTx/>
              <a:buBlip>
                <a:blip r:embed="rId2"/>
              </a:buBlip>
            </a:pPr>
            <a:r>
              <a:rPr lang="es-ES" altLang="es-CL" sz="3200"/>
              <a:t>Tinción Calcofluor o Fluorescent Brightener</a:t>
            </a:r>
          </a:p>
          <a:p>
            <a:pPr>
              <a:lnSpc>
                <a:spcPct val="100000"/>
              </a:lnSpc>
              <a:buSzPct val="80000"/>
              <a:buFontTx/>
              <a:buBlip>
                <a:blip r:embed="rId2"/>
              </a:buBlip>
            </a:pPr>
            <a:r>
              <a:rPr lang="es-ES" altLang="es-CL" sz="3200"/>
              <a:t>Filtro DAPI</a:t>
            </a:r>
            <a:endParaRPr lang="es-ES" altLang="es-CL" sz="3200" i="1"/>
          </a:p>
          <a:p>
            <a:pPr>
              <a:lnSpc>
                <a:spcPct val="100000"/>
              </a:lnSpc>
              <a:buSzPct val="80000"/>
              <a:buFontTx/>
              <a:buBlip>
                <a:blip r:embed="rId2"/>
              </a:buBlip>
            </a:pPr>
            <a:r>
              <a:rPr lang="es-ES" altLang="es-CL" sz="3200"/>
              <a:t>Uso recomendado para identificación de dinoflagelados tecados</a:t>
            </a:r>
          </a:p>
          <a:p>
            <a:pPr>
              <a:lnSpc>
                <a:spcPct val="100000"/>
              </a:lnSpc>
              <a:buSzPct val="80000"/>
              <a:buFontTx/>
              <a:buBlip>
                <a:blip r:embed="rId2"/>
              </a:buBlip>
            </a:pPr>
            <a:r>
              <a:rPr lang="es-ES" altLang="es-CL" sz="3200"/>
              <a:t>Mayor costo que microscopios convencionales</a:t>
            </a:r>
          </a:p>
          <a:p>
            <a:pPr>
              <a:lnSpc>
                <a:spcPct val="100000"/>
              </a:lnSpc>
              <a:buSzPct val="80000"/>
              <a:buFontTx/>
              <a:buBlip>
                <a:blip r:embed="rId2"/>
              </a:buBlip>
            </a:pPr>
            <a:r>
              <a:rPr lang="es-ES" altLang="es-CL" sz="3200"/>
              <a:t>Equipos adquiridos por Ifop y en uso desde 2009 (región de Los Lagos)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Metodologías de análisis y detección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275" y="1489075"/>
            <a:ext cx="8888413" cy="584200"/>
          </a:xfrm>
          <a:prstGeom prst="rect">
            <a:avLst/>
          </a:prstGeom>
          <a:noFill/>
          <a:ln/>
        </p:spPr>
        <p:txBody>
          <a:bodyPr>
            <a:spAutoFit/>
          </a:bodyPr>
          <a:lstStyle/>
          <a:p>
            <a:pPr marL="630238" indent="-347663">
              <a:lnSpc>
                <a:spcPct val="100000"/>
              </a:lnSpc>
              <a:buSzPct val="80000"/>
              <a:defRPr/>
            </a:pPr>
            <a:r>
              <a:rPr lang="es-ES" sz="3200" kern="0">
                <a:latin typeface="Arial" charset="0"/>
              </a:rPr>
              <a:t>Uso de microscopía de epifluorescencia</a:t>
            </a:r>
          </a:p>
        </p:txBody>
      </p:sp>
      <p:pic>
        <p:nvPicPr>
          <p:cNvPr id="46084" name="Picture 4" descr="Foto-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8875"/>
            <a:ext cx="270668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571875" y="2071688"/>
            <a:ext cx="3398838" cy="1974850"/>
            <a:chOff x="3571875" y="2071688"/>
            <a:chExt cx="3398838" cy="1974850"/>
          </a:xfrm>
        </p:grpSpPr>
        <p:grpSp>
          <p:nvGrpSpPr>
            <p:cNvPr id="46085" name="5 Grupo"/>
            <p:cNvGrpSpPr>
              <a:grpSpLocks noChangeAspect="1"/>
            </p:cNvGrpSpPr>
            <p:nvPr/>
          </p:nvGrpSpPr>
          <p:grpSpPr bwMode="auto">
            <a:xfrm>
              <a:off x="3571875" y="2071688"/>
              <a:ext cx="3398838" cy="1974850"/>
              <a:chOff x="2500298" y="3714752"/>
              <a:chExt cx="4357718" cy="2532802"/>
            </a:xfrm>
          </p:grpSpPr>
          <p:pic>
            <p:nvPicPr>
              <p:cNvPr id="46089" name="Picture 6" descr="F:\IFOP-Fotos fito\Epifluorescencia\PhotoImaging\Cr06 Quellón 2012\L19N5\untitled01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14" t="17822"/>
              <a:stretch>
                <a:fillRect/>
              </a:stretch>
            </p:blipFill>
            <p:spPr bwMode="auto">
              <a:xfrm>
                <a:off x="2500298" y="3714752"/>
                <a:ext cx="2303929" cy="253280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90" name="Picture 7" descr="F:\IFOP-Fotos fito\Epifluorescencia\PhotoImaging\Cr06 Quellón 2012\L19N5\untitled01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454" t="22113" r="11615" b="4176"/>
              <a:stretch>
                <a:fillRect/>
              </a:stretch>
            </p:blipFill>
            <p:spPr bwMode="auto">
              <a:xfrm>
                <a:off x="4714876" y="3714752"/>
                <a:ext cx="2143140" cy="2521340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031" y="2164506"/>
              <a:ext cx="335773" cy="18506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870" y="2212487"/>
              <a:ext cx="343289" cy="189205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4286250" y="4143375"/>
            <a:ext cx="4294188" cy="1941513"/>
            <a:chOff x="4286250" y="4143375"/>
            <a:chExt cx="4294188" cy="1941513"/>
          </a:xfrm>
        </p:grpSpPr>
        <p:grpSp>
          <p:nvGrpSpPr>
            <p:cNvPr id="46086" name="8 Grupo"/>
            <p:cNvGrpSpPr>
              <a:grpSpLocks noChangeAspect="1"/>
            </p:cNvGrpSpPr>
            <p:nvPr/>
          </p:nvGrpSpPr>
          <p:grpSpPr bwMode="auto">
            <a:xfrm>
              <a:off x="4286250" y="4143375"/>
              <a:ext cx="4294188" cy="1941513"/>
              <a:chOff x="3851288" y="4143380"/>
              <a:chExt cx="4970044" cy="2246400"/>
            </a:xfrm>
          </p:grpSpPr>
          <p:pic>
            <p:nvPicPr>
              <p:cNvPr id="46087" name="Picture 3" descr="F:\IFOP-Fotos fito\Epifluorescencia\PhotoImaging\Cr06 Quellón 2012\L19N5\untitled007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288" y="4143380"/>
                <a:ext cx="2578100" cy="2244725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088" name="Picture 4" descr="F:\IFOP-Fotos fito\Epifluorescencia\PhotoImaging\Cr06 Quellón 2012\L19N5\untitled008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26" t="11057" r="16666" b="7861"/>
              <a:stretch>
                <a:fillRect/>
              </a:stretch>
            </p:blipFill>
            <p:spPr bwMode="auto">
              <a:xfrm>
                <a:off x="6386524" y="4143380"/>
                <a:ext cx="2434808" cy="2246400"/>
              </a:xfrm>
              <a:prstGeom prst="rect">
                <a:avLst/>
              </a:prstGeom>
              <a:noFill/>
              <a:ln w="12700">
                <a:solidFill>
                  <a:srgbClr val="00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046" y="4293096"/>
              <a:ext cx="335773" cy="18506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24" y="5803885"/>
              <a:ext cx="448999" cy="2474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357313"/>
            <a:ext cx="12557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857500"/>
            <a:ext cx="14287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39592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28575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14313"/>
            <a:ext cx="17145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57750"/>
            <a:ext cx="33861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643313"/>
            <a:ext cx="2017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786188"/>
            <a:ext cx="185737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26193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42875"/>
            <a:ext cx="24288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7" descr="http://t1.gstatic.com/images?q=tbn:ANd9GcTN7NUw67giDc3x3tN5XMv2B_m-6KKBltoKo74lBIdne9YKPh9ew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27061" r="10231" b="30412"/>
          <a:stretch>
            <a:fillRect/>
          </a:stretch>
        </p:blipFill>
        <p:spPr bwMode="auto">
          <a:xfrm>
            <a:off x="3714750" y="285750"/>
            <a:ext cx="22145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Metodologías de análisis y detección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275" y="1489075"/>
            <a:ext cx="8888413" cy="584200"/>
          </a:xfrm>
          <a:prstGeom prst="rect">
            <a:avLst/>
          </a:prstGeom>
          <a:noFill/>
          <a:ln/>
        </p:spPr>
        <p:txBody>
          <a:bodyPr>
            <a:spAutoFit/>
          </a:bodyPr>
          <a:lstStyle/>
          <a:p>
            <a:pPr marL="630238" indent="-347663">
              <a:lnSpc>
                <a:spcPct val="100000"/>
              </a:lnSpc>
              <a:buSzPct val="80000"/>
              <a:defRPr/>
            </a:pPr>
            <a:r>
              <a:rPr lang="es-ES" sz="3200" kern="0">
                <a:latin typeface="Arial" charset="0"/>
              </a:rPr>
              <a:t>Uso de microscopía de epifluorescencia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071688"/>
            <a:ext cx="65722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11 Rectángulo"/>
          <p:cNvSpPr>
            <a:spLocks noChangeArrowheads="1"/>
          </p:cNvSpPr>
          <p:nvPr/>
        </p:nvSpPr>
        <p:spPr bwMode="auto">
          <a:xfrm>
            <a:off x="4071938" y="6072188"/>
            <a:ext cx="30194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(Adaptado de Fraga, 2007)</a:t>
            </a:r>
            <a:r>
              <a:rPr lang="es-ES" altLang="es-CL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00313"/>
            <a:ext cx="81867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611188" y="333375"/>
            <a:ext cx="7993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Género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2800" b="1">
                <a:solidFill>
                  <a:srgbClr val="FFFF00"/>
                </a:solidFill>
              </a:rPr>
              <a:t>Metodologías de análisis y detección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41275" y="1489075"/>
            <a:ext cx="8888413" cy="522288"/>
          </a:xfrm>
          <a:prstGeom prst="rect">
            <a:avLst/>
          </a:prstGeom>
          <a:noFill/>
          <a:ln/>
        </p:spPr>
        <p:txBody>
          <a:bodyPr>
            <a:spAutoFit/>
          </a:bodyPr>
          <a:lstStyle/>
          <a:p>
            <a:pPr marL="630238" indent="-347663">
              <a:lnSpc>
                <a:spcPct val="100000"/>
              </a:lnSpc>
              <a:buSzPct val="80000"/>
              <a:defRPr/>
            </a:pPr>
            <a:r>
              <a:rPr lang="es-ES" sz="2800" kern="0">
                <a:latin typeface="Arial" charset="0"/>
              </a:rPr>
              <a:t>Escalas de abundancia relativa para </a:t>
            </a:r>
            <a:r>
              <a:rPr lang="es-ES" sz="2800" b="1" i="1" kern="0">
                <a:latin typeface="Arial" charset="0"/>
              </a:rPr>
              <a:t>Alexandrium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2271713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774"/>
          <a:stretch>
            <a:fillRect/>
          </a:stretch>
        </p:blipFill>
        <p:spPr bwMode="auto">
          <a:xfrm>
            <a:off x="1908175" y="1125538"/>
            <a:ext cx="2290763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1228725" y="260350"/>
            <a:ext cx="7772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CL" b="1">
                <a:solidFill>
                  <a:srgbClr val="FFFF00"/>
                </a:solidFill>
                <a:latin typeface="Arial Narrow" panose="020B0606020202030204" pitchFamily="34" charset="0"/>
              </a:rPr>
              <a:t>Abundancia relativa y densidad </a:t>
            </a:r>
            <a:r>
              <a:rPr lang="es-ES" altLang="es-CL" b="1" i="1">
                <a:solidFill>
                  <a:srgbClr val="FFFF00"/>
                </a:solidFill>
                <a:latin typeface="Arial Narrow" panose="020B0606020202030204" pitchFamily="34" charset="0"/>
              </a:rPr>
              <a:t>Alexandrium catenella</a:t>
            </a:r>
            <a:r>
              <a:rPr lang="es-ES" altLang="es-CL" b="1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es-ES" altLang="es-CL" b="1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es-ES" altLang="es-CL" sz="2000" b="1">
                <a:solidFill>
                  <a:srgbClr val="FFFF00"/>
                </a:solidFill>
                <a:latin typeface="Arial Narrow" panose="020B0606020202030204" pitchFamily="34" charset="0"/>
              </a:rPr>
              <a:t>Región Aysén. Período mayo 2006 – febrero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" descr="Sirenit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28625"/>
            <a:ext cx="5399088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2 Rectángulo"/>
          <p:cNvSpPr>
            <a:spLocks noChangeArrowheads="1"/>
          </p:cNvSpPr>
          <p:nvPr/>
        </p:nvSpPr>
        <p:spPr bwMode="auto">
          <a:xfrm>
            <a:off x="0" y="4143375"/>
            <a:ext cx="5448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CL" b="1" i="1">
                <a:solidFill>
                  <a:schemeClr val="tx1"/>
                </a:solidFill>
                <a:latin typeface="Calligraph421 BT" panose="03060702050402020204" pitchFamily="66" charset="0"/>
              </a:rPr>
              <a:t>Alexandrium tamarense</a:t>
            </a:r>
          </a:p>
          <a:p>
            <a:pPr algn="ctr"/>
            <a:r>
              <a:rPr lang="es-ES" altLang="es-CL" sz="2000" b="1">
                <a:solidFill>
                  <a:schemeClr val="tx1"/>
                </a:solidFill>
                <a:latin typeface="Calligraph421 BT" panose="03060702050402020204" pitchFamily="66" charset="0"/>
              </a:rPr>
              <a:t>Tallado en madera por Dr. Haruyoshi Takayama</a:t>
            </a:r>
          </a:p>
          <a:p>
            <a:pPr algn="ctr"/>
            <a:r>
              <a:rPr lang="es-ES" altLang="es-CL" sz="2000" b="1">
                <a:solidFill>
                  <a:schemeClr val="tx1"/>
                </a:solidFill>
                <a:latin typeface="Calligraph421 BT" panose="03060702050402020204" pitchFamily="66" charset="0"/>
              </a:rPr>
              <a:t>Símbolo de </a:t>
            </a:r>
            <a:r>
              <a:rPr lang="en-US" altLang="es-CL" sz="2000" b="1">
                <a:solidFill>
                  <a:schemeClr val="tx1"/>
                </a:solidFill>
                <a:latin typeface="Calligraph421 BT" panose="03060702050402020204" pitchFamily="66" charset="0"/>
              </a:rPr>
              <a:t>12th International Conference</a:t>
            </a:r>
          </a:p>
          <a:p>
            <a:pPr algn="ctr"/>
            <a:r>
              <a:rPr lang="en-US" altLang="es-CL" sz="2000" b="1">
                <a:solidFill>
                  <a:schemeClr val="tx1"/>
                </a:solidFill>
                <a:latin typeface="Calligraph421 BT" panose="03060702050402020204" pitchFamily="66" charset="0"/>
              </a:rPr>
              <a:t>on Harmful Algae, Copenhagen, Denmark, 2006</a:t>
            </a:r>
            <a:endParaRPr lang="es-ES" altLang="es-CL" sz="2000" b="1">
              <a:solidFill>
                <a:schemeClr val="tx1"/>
              </a:solidFill>
              <a:latin typeface="Calligraph421 BT" panose="030607020504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09538"/>
            <a:ext cx="3540125" cy="72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CL" sz="4400" b="1" smtClean="0">
                <a:solidFill>
                  <a:srgbClr val="FFFF00"/>
                </a:solidFill>
              </a:rPr>
              <a:t>Los Lagos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79838" y="1911350"/>
            <a:ext cx="19859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s-ES" altLang="es-CL" sz="4400" b="1">
                <a:solidFill>
                  <a:srgbClr val="FFFF00"/>
                </a:solidFill>
              </a:rPr>
              <a:t>Aysén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24525" y="3573463"/>
            <a:ext cx="32797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s-ES" altLang="es-CL" sz="4400" b="1">
                <a:solidFill>
                  <a:srgbClr val="FFFF00"/>
                </a:solidFill>
              </a:rPr>
              <a:t>Magallanes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8263" y="836613"/>
            <a:ext cx="2225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Leonardo Guzmán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Gastón Vidal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Ximena Vivanco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Victoria Arenas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Gissela Labra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Patricio Mejías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Mauricio Palma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Christian Espinoza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Nicole Pesse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CL" altLang="es-CL" sz="1400" b="1">
                <a:solidFill>
                  <a:schemeClr val="bg1"/>
                </a:solidFill>
              </a:rPr>
              <a:t>Loreto López</a:t>
            </a:r>
            <a:endParaRPr lang="es-ES" altLang="es-CL" sz="1400" b="1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Pedro Calabrano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46500" y="2708275"/>
            <a:ext cx="204946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Luis Iriarte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Susana Mercado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Elías Fernández-Niño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Javier Monsalve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Raúl Hernández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54775" y="4300538"/>
            <a:ext cx="17176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Gemita Pizarro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César Alarcón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Hernán Pacheco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Pablo Salgado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Claudia Zamora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Cristian Garrido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Roberto Raimapo</a:t>
            </a:r>
          </a:p>
          <a:p>
            <a:pPr eaLnBrk="1" hangingPunct="1">
              <a:lnSpc>
                <a:spcPct val="100000"/>
              </a:lnSpc>
              <a:buSzTx/>
            </a:pPr>
            <a:r>
              <a:rPr lang="es-ES" altLang="es-CL" sz="1400" b="1">
                <a:solidFill>
                  <a:schemeClr val="bg1"/>
                </a:solidFill>
              </a:rPr>
              <a:t>Jorge Toro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2138" y="4681538"/>
            <a:ext cx="5400675" cy="727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s-ES" sz="4400" b="1" dirty="0" smtClean="0">
                <a:solidFill>
                  <a:schemeClr val="accent5"/>
                </a:solidFill>
              </a:rPr>
              <a:t>MUCHAS</a:t>
            </a:r>
            <a:r>
              <a:rPr lang="es-ES" sz="4400" b="1" dirty="0" smtClean="0">
                <a:solidFill>
                  <a:srgbClr val="FFFF00"/>
                </a:solidFill>
              </a:rPr>
              <a:t> </a:t>
            </a:r>
            <a:r>
              <a:rPr lang="es-ES" sz="4400" b="1" dirty="0" smtClean="0">
                <a:solidFill>
                  <a:schemeClr val="accent5"/>
                </a:solidFill>
              </a:rPr>
              <a:t>GRACIAS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168775" y="5084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smtClean="0">
                <a:latin typeface="Comic Sans MS" panose="030F0702030302020204" pitchFamily="66" charset="0"/>
              </a:rPr>
              <a:t>Grupo de trabajo IFOP</a:t>
            </a:r>
          </a:p>
          <a:p>
            <a:pPr algn="ctr"/>
            <a:r>
              <a:rPr lang="en-US" sz="2000" smtClean="0">
                <a:latin typeface="Comic Sans MS" panose="030F0702030302020204" pitchFamily="66" charset="0"/>
              </a:rPr>
              <a:t>en Mareas Rojas</a:t>
            </a:r>
          </a:p>
          <a:p>
            <a:pPr algn="ctr"/>
            <a:r>
              <a:rPr lang="en-US" sz="2000" smtClean="0">
                <a:latin typeface="Comic Sans MS" panose="030F0702030302020204" pitchFamily="66" charset="0"/>
              </a:rPr>
              <a:t>Etapa 2012-2013</a:t>
            </a:r>
            <a:endParaRPr lang="es-CL" sz="2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971550" y="333375"/>
            <a:ext cx="7921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Peridiniales vs. Gonyaulacales</a:t>
            </a: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1757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084263" y="5172075"/>
            <a:ext cx="70167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Comparación morfología general entre peridiniales y gonyaulacales</a:t>
            </a:r>
          </a:p>
          <a:p>
            <a:pPr algn="ctr"/>
            <a:r>
              <a:rPr lang="es-ES_tradnl" altLang="es-CL" sz="1800"/>
              <a:t>(Adaptado de Larsen, 2011)</a:t>
            </a:r>
            <a:r>
              <a:rPr lang="es-ES" altLang="es-CL" sz="1800"/>
              <a:t> </a:t>
            </a:r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00150"/>
            <a:ext cx="4668838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957637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1757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17550" y="5716588"/>
            <a:ext cx="76898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CL" sz="1800"/>
              <a:t>Principales diferencias entre las placas de peridinioides y gonyaulacoides </a:t>
            </a:r>
            <a:endParaRPr lang="es-ES_tradnl" altLang="es-CL" sz="1800"/>
          </a:p>
          <a:p>
            <a:pPr algn="ctr"/>
            <a:r>
              <a:rPr lang="es-ES_tradnl" altLang="es-CL" sz="1800"/>
              <a:t>(Adaptado de Larsen, 2008)</a:t>
            </a:r>
            <a:r>
              <a:rPr lang="es-ES" altLang="es-CL" sz="1800"/>
              <a:t> </a:t>
            </a: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09650"/>
            <a:ext cx="4181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71550" y="333375"/>
            <a:ext cx="7921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Peridiniales vs. Gonyaulacales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71450" y="5084763"/>
            <a:ext cx="87820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Tabulación apical de peridiniales (</a:t>
            </a:r>
            <a:r>
              <a:rPr lang="es-ES_tradnl" altLang="es-CL" sz="1800" b="1" i="1"/>
              <a:t>Protoperidinium</a:t>
            </a:r>
            <a:r>
              <a:rPr lang="es-ES_tradnl" altLang="es-CL" sz="1800"/>
              <a:t>) y gonyaulacales (</a:t>
            </a:r>
            <a:r>
              <a:rPr lang="es-ES_tradnl" altLang="es-CL" sz="1800" b="1" i="1"/>
              <a:t>Alexandrium</a:t>
            </a:r>
            <a:r>
              <a:rPr lang="es-ES_tradnl" altLang="es-CL" sz="1800"/>
              <a:t>)</a:t>
            </a:r>
          </a:p>
          <a:p>
            <a:pPr algn="ctr"/>
            <a:r>
              <a:rPr lang="es-ES_tradnl" altLang="es-CL" sz="1800"/>
              <a:t>(Adaptado de Larsen, 2008)</a:t>
            </a:r>
            <a:r>
              <a:rPr lang="es-ES" altLang="es-CL" sz="1800"/>
              <a:t> 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971550" y="333375"/>
            <a:ext cx="7921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Peridiniales vs. Gonyaulacales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14500"/>
            <a:ext cx="3252787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14500"/>
            <a:ext cx="32146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4859338" y="1412875"/>
            <a:ext cx="360362" cy="3959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465263" y="5429250"/>
            <a:ext cx="619125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Diferencias de tabulación entre </a:t>
            </a:r>
            <a:r>
              <a:rPr lang="es-ES_tradnl" altLang="es-CL" sz="1800" b="1" i="1"/>
              <a:t>Gonyaulax</a:t>
            </a:r>
            <a:r>
              <a:rPr lang="es-ES_tradnl" altLang="es-CL" sz="1800"/>
              <a:t> y </a:t>
            </a:r>
            <a:r>
              <a:rPr lang="es-ES_tradnl" altLang="es-CL" sz="1800" b="1" i="1"/>
              <a:t>Alexandrium</a:t>
            </a:r>
          </a:p>
          <a:p>
            <a:pPr algn="ctr"/>
            <a:r>
              <a:rPr lang="es-ES_tradnl" altLang="es-CL" sz="1800"/>
              <a:t>(Adaptado de Balech, 1995 y Larsen, 2011)</a:t>
            </a:r>
            <a:r>
              <a:rPr lang="es-ES" altLang="es-CL" sz="1800"/>
              <a:t>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971550" y="333375"/>
            <a:ext cx="7921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Gonyaulacales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b="1">
                <a:solidFill>
                  <a:srgbClr val="FFFF00"/>
                </a:solidFill>
              </a:rPr>
              <a:t>(</a:t>
            </a:r>
            <a:r>
              <a:rPr lang="es-ES" altLang="es-CL" b="1" i="1">
                <a:solidFill>
                  <a:srgbClr val="FFFF00"/>
                </a:solidFill>
              </a:rPr>
              <a:t>Gonyaulax</a:t>
            </a:r>
            <a:r>
              <a:rPr lang="es-ES" altLang="es-CL" b="1">
                <a:solidFill>
                  <a:srgbClr val="FFFF00"/>
                </a:solidFill>
              </a:rPr>
              <a:t> y </a:t>
            </a:r>
            <a:r>
              <a:rPr lang="es-ES" altLang="es-CL" b="1" i="1">
                <a:solidFill>
                  <a:srgbClr val="FFFF00"/>
                </a:solidFill>
              </a:rPr>
              <a:t>Alexandrium</a:t>
            </a:r>
            <a:r>
              <a:rPr lang="es-ES" altLang="es-CL" b="1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4463"/>
            <a:ext cx="461803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414463"/>
            <a:ext cx="3832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4787900" y="1268413"/>
            <a:ext cx="19764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b="1" i="1">
                <a:solidFill>
                  <a:srgbClr val="0000FF"/>
                </a:solidFill>
                <a:latin typeface="Comic Sans MS" panose="030F0702030302020204" pitchFamily="66" charset="0"/>
              </a:rPr>
              <a:t>Alexandrium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1403350" y="3429000"/>
            <a:ext cx="20891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600" b="1">
                <a:solidFill>
                  <a:srgbClr val="990033"/>
                </a:solidFill>
              </a:rPr>
              <a:t>Fórmula 3’, 2a, 6”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4859338" y="3284538"/>
            <a:ext cx="14843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600" b="1">
                <a:solidFill>
                  <a:srgbClr val="990033"/>
                </a:solidFill>
              </a:rPr>
              <a:t>Fórmula 4’,6”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11363" y="5573713"/>
            <a:ext cx="50990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_tradnl" altLang="es-CL" sz="1800"/>
              <a:t>Arreglo de las placas en el género </a:t>
            </a:r>
            <a:r>
              <a:rPr lang="es-ES_tradnl" altLang="es-CL" sz="1800" b="1" i="1"/>
              <a:t>Alexandrium</a:t>
            </a:r>
            <a:endParaRPr lang="es-ES_tradnl" altLang="es-CL" sz="1800"/>
          </a:p>
          <a:p>
            <a:pPr algn="ctr"/>
            <a:r>
              <a:rPr lang="es-ES_tradnl" altLang="es-CL" sz="1800"/>
              <a:t>(Adaptado de Balech, 1995 y Larsen, 2011)</a:t>
            </a:r>
            <a:r>
              <a:rPr lang="es-ES" altLang="es-CL" sz="1800"/>
              <a:t> 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971550" y="333375"/>
            <a:ext cx="7921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es-ES" altLang="es-CL" sz="3600" b="1">
                <a:solidFill>
                  <a:srgbClr val="FFFF00"/>
                </a:solidFill>
              </a:rPr>
              <a:t>Gonyaulacales - </a:t>
            </a:r>
            <a:r>
              <a:rPr lang="es-ES" altLang="es-CL" sz="3600" b="1" i="1">
                <a:solidFill>
                  <a:srgbClr val="FFFF00"/>
                </a:solidFill>
              </a:rPr>
              <a:t>Alexandrium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11188" y="1989138"/>
            <a:ext cx="3327400" cy="2789237"/>
          </a:xfrm>
          <a:prstGeom prst="rect">
            <a:avLst/>
          </a:prstGeom>
          <a:solidFill>
            <a:srgbClr val="FFFF00"/>
          </a:solidFill>
          <a:ln w="57150" algn="ctr">
            <a:solidFill>
              <a:srgbClr val="9933FF"/>
            </a:solidFill>
            <a:miter lim="800000"/>
            <a:headEnd/>
            <a:tailEnd/>
          </a:ln>
          <a:effectLst>
            <a:outerShdw dist="107763" dir="2700000" algn="ctr" rotWithShape="0">
              <a:srgbClr val="660033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marL="177800">
              <a:defRPr/>
            </a:pPr>
            <a:r>
              <a:rPr lang="es-ES" sz="2000" b="1" dirty="0">
                <a:solidFill>
                  <a:srgbClr val="990033"/>
                </a:solidFill>
                <a:latin typeface="Maiandra GD" pitchFamily="34" charset="0"/>
              </a:rPr>
              <a:t>Características diagnósticas</a:t>
            </a:r>
          </a:p>
          <a:p>
            <a:pPr marL="177800">
              <a:buFont typeface="Wingdings" pitchFamily="2" charset="2"/>
              <a:buChar char="Ø"/>
              <a:defRPr/>
            </a:pPr>
            <a:r>
              <a:rPr lang="es-ES" sz="1800" b="1" dirty="0">
                <a:solidFill>
                  <a:srgbClr val="990033"/>
                </a:solidFill>
                <a:latin typeface="Maiandra GD" pitchFamily="34" charset="0"/>
              </a:rPr>
              <a:t>   tamaño y forma</a:t>
            </a:r>
          </a:p>
          <a:p>
            <a:pPr marL="177800">
              <a:buFont typeface="Wingdings" pitchFamily="2" charset="2"/>
              <a:buChar char="Ø"/>
              <a:defRPr/>
            </a:pPr>
            <a:r>
              <a:rPr lang="es-ES" sz="1800" b="1" dirty="0">
                <a:solidFill>
                  <a:srgbClr val="990033"/>
                </a:solidFill>
                <a:latin typeface="Maiandra GD" pitchFamily="34" charset="0"/>
              </a:rPr>
              <a:t>   1’ y 6”</a:t>
            </a:r>
          </a:p>
          <a:p>
            <a:pPr marL="177800">
              <a:buFont typeface="Wingdings" pitchFamily="2" charset="2"/>
              <a:buChar char="Ø"/>
              <a:defRPr/>
            </a:pPr>
            <a:r>
              <a:rPr lang="es-ES" sz="1800" b="1" dirty="0">
                <a:solidFill>
                  <a:srgbClr val="990033"/>
                </a:solidFill>
                <a:latin typeface="Maiandra GD" pitchFamily="34" charset="0"/>
              </a:rPr>
              <a:t>   </a:t>
            </a:r>
            <a:r>
              <a:rPr lang="es-ES" sz="1800" b="1" dirty="0" err="1">
                <a:solidFill>
                  <a:srgbClr val="990033"/>
                </a:solidFill>
                <a:latin typeface="Maiandra GD" pitchFamily="34" charset="0"/>
              </a:rPr>
              <a:t>sa</a:t>
            </a:r>
            <a:r>
              <a:rPr lang="es-ES" sz="1800" b="1" dirty="0">
                <a:solidFill>
                  <a:srgbClr val="990033"/>
                </a:solidFill>
                <a:latin typeface="Maiandra GD" pitchFamily="34" charset="0"/>
              </a:rPr>
              <a:t> y </a:t>
            </a:r>
            <a:r>
              <a:rPr lang="es-ES" sz="1800" b="1" dirty="0" err="1">
                <a:solidFill>
                  <a:srgbClr val="990033"/>
                </a:solidFill>
                <a:latin typeface="Maiandra GD" pitchFamily="34" charset="0"/>
              </a:rPr>
              <a:t>sp</a:t>
            </a:r>
            <a:endParaRPr lang="es-ES" sz="1800" b="1" dirty="0">
              <a:solidFill>
                <a:srgbClr val="990033"/>
              </a:solidFill>
              <a:latin typeface="Maiandra GD" pitchFamily="34" charset="0"/>
            </a:endParaRPr>
          </a:p>
          <a:p>
            <a:pPr marL="177800">
              <a:buFont typeface="Wingdings" pitchFamily="2" charset="2"/>
              <a:buChar char="Ø"/>
              <a:defRPr/>
            </a:pPr>
            <a:r>
              <a:rPr lang="es-ES" sz="1800" b="1" dirty="0">
                <a:solidFill>
                  <a:srgbClr val="990033"/>
                </a:solidFill>
                <a:latin typeface="Maiandra GD" pitchFamily="34" charset="0"/>
              </a:rPr>
              <a:t>   APC</a:t>
            </a:r>
          </a:p>
          <a:p>
            <a:pPr marL="177800">
              <a:buFont typeface="Wingdings" pitchFamily="2" charset="2"/>
              <a:buChar char="Ø"/>
              <a:defRPr/>
            </a:pPr>
            <a:r>
              <a:rPr lang="es-ES" sz="1800" b="1" dirty="0">
                <a:solidFill>
                  <a:srgbClr val="990033"/>
                </a:solidFill>
                <a:latin typeface="Maiandra GD" pitchFamily="34" charset="0"/>
              </a:rPr>
              <a:t>   poros APC, 1’, </a:t>
            </a:r>
            <a:r>
              <a:rPr lang="es-ES" sz="1800" b="1" dirty="0" err="1">
                <a:solidFill>
                  <a:srgbClr val="990033"/>
                </a:solidFill>
                <a:latin typeface="Maiandra GD" pitchFamily="34" charset="0"/>
              </a:rPr>
              <a:t>psp</a:t>
            </a:r>
            <a:endParaRPr lang="es-ES" sz="1800" b="1" dirty="0">
              <a:solidFill>
                <a:srgbClr val="990033"/>
              </a:solidFill>
              <a:latin typeface="Maiandra GD" pitchFamily="34" charset="0"/>
            </a:endParaRPr>
          </a:p>
          <a:p>
            <a:pPr marL="177800">
              <a:buFont typeface="Wingdings" pitchFamily="2" charset="2"/>
              <a:buChar char="Ø"/>
              <a:defRPr/>
            </a:pPr>
            <a:endParaRPr lang="es-ES" sz="1800" b="1" dirty="0">
              <a:solidFill>
                <a:srgbClr val="990033"/>
              </a:solidFill>
              <a:latin typeface="Maiandra GD" pitchFamily="34" charset="0"/>
            </a:endParaRPr>
          </a:p>
        </p:txBody>
      </p:sp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9638"/>
            <a:ext cx="43164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CC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CC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CC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CC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10263</TotalTime>
  <Words>982</Words>
  <Application>Microsoft Office PowerPoint</Application>
  <PresentationFormat>Presentación en pantalla (4:3)</PresentationFormat>
  <Paragraphs>219</Paragraphs>
  <Slides>44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5" baseType="lpstr">
      <vt:lpstr>Arial</vt:lpstr>
      <vt:lpstr>Arial Narrow</vt:lpstr>
      <vt:lpstr>Calligraph421 BT</vt:lpstr>
      <vt:lpstr>Comic Sans MS</vt:lpstr>
      <vt:lpstr>Maiandra GD</vt:lpstr>
      <vt:lpstr>Symbol</vt:lpstr>
      <vt:lpstr>Times New Roman</vt:lpstr>
      <vt:lpstr>Wingdings</vt:lpstr>
      <vt:lpstr>1_Diseño predeterminado</vt:lpstr>
      <vt:lpstr>Diseño predeterminado</vt:lpstr>
      <vt:lpstr>Imagen de mapa de bits</vt:lpstr>
      <vt:lpstr>Presentación de PowerPoint</vt:lpstr>
      <vt:lpstr>Desarrollo</vt:lpstr>
      <vt:lpstr>Características Dinoflagelados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IFOP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Recabal</dc:creator>
  <cp:lastModifiedBy>Ximena Vivanco</cp:lastModifiedBy>
  <cp:revision>843</cp:revision>
  <dcterms:created xsi:type="dcterms:W3CDTF">2002-12-06T10:43:10Z</dcterms:created>
  <dcterms:modified xsi:type="dcterms:W3CDTF">2016-06-30T17:02:01Z</dcterms:modified>
</cp:coreProperties>
</file>