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66" r:id="rId3"/>
    <p:sldId id="257" r:id="rId4"/>
    <p:sldId id="262" r:id="rId5"/>
    <p:sldId id="259" r:id="rId6"/>
    <p:sldId id="260" r:id="rId7"/>
    <p:sldId id="268" r:id="rId8"/>
    <p:sldId id="269" r:id="rId9"/>
    <p:sldId id="270" r:id="rId10"/>
    <p:sldId id="272" r:id="rId11"/>
    <p:sldId id="267" r:id="rId12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38" autoAdjust="0"/>
    <p:restoredTop sz="94660"/>
  </p:normalViewPr>
  <p:slideViewPr>
    <p:cSldViewPr snapToGrid="0">
      <p:cViewPr varScale="1">
        <p:scale>
          <a:sx n="74" d="100"/>
          <a:sy n="74" d="100"/>
        </p:scale>
        <p:origin x="84" y="8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CBDBD8-4DA5-4DDE-933D-F567ADBA2F50}" type="datetimeFigureOut">
              <a:rPr lang="es-CL" smtClean="0"/>
              <a:t>02-02-2018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B7A132-95EB-4CA2-888E-A4BC6CB60D0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67398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B7A132-95EB-4CA2-888E-A4BC6CB60D05}" type="slidenum">
              <a:rPr lang="es-CL" smtClean="0"/>
              <a:t>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35351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B7A132-95EB-4CA2-888E-A4BC6CB60D05}" type="slidenum">
              <a:rPr lang="es-CL" smtClean="0"/>
              <a:t>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6257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B7A132-95EB-4CA2-888E-A4BC6CB60D05}" type="slidenum">
              <a:rPr lang="es-CL" smtClean="0"/>
              <a:t>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79815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B7A132-95EB-4CA2-888E-A4BC6CB60D05}" type="slidenum">
              <a:rPr lang="es-CL" smtClean="0"/>
              <a:t>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017958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B7A132-95EB-4CA2-888E-A4BC6CB60D05}" type="slidenum">
              <a:rPr lang="es-CL" smtClean="0"/>
              <a:t>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67940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B7A132-95EB-4CA2-888E-A4BC6CB60D05}" type="slidenum">
              <a:rPr lang="es-CL" smtClean="0"/>
              <a:t>10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261542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B7A132-95EB-4CA2-888E-A4BC6CB60D05}" type="slidenum">
              <a:rPr lang="es-CL" smtClean="0"/>
              <a:t>11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52874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E5986E-E444-4832-8CA4-6C1E76DBD8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49CDF15-9DF4-4747-B3DA-0E27A87B59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97531D-4E56-44A3-9834-88035E333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B411A-AE1E-4112-9FD6-A68003B91F7D}" type="datetimeFigureOut">
              <a:rPr lang="es-CL" smtClean="0"/>
              <a:t>02-02-2018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7244206-764C-4D25-BEF1-36A6DD074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DAA9BAE-E88C-48C8-AE36-B116D14C8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812AF-D436-4705-B5CE-B4F74A82CAE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51495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B9AE1E-FBDE-42B0-B883-861629E20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D7626FF-DD4D-4923-983A-091B565CFE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0CF057E-C915-4F33-AAA0-2FBEFCBFC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B411A-AE1E-4112-9FD6-A68003B91F7D}" type="datetimeFigureOut">
              <a:rPr lang="es-CL" smtClean="0"/>
              <a:t>02-02-2018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BEF7729-C467-4AE3-BD0E-E3FB0115B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004809-4687-4FC8-8C7F-B374F4211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812AF-D436-4705-B5CE-B4F74A82CAE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38761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138D26D-FEBA-4761-BAC7-C1EC7247AA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E482DAF-C88B-424C-A054-C4CE49DAB7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A74511E-97C6-49D3-8E26-9BE18F1DB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B411A-AE1E-4112-9FD6-A68003B91F7D}" type="datetimeFigureOut">
              <a:rPr lang="es-CL" smtClean="0"/>
              <a:t>02-02-2018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42F9C22-4C23-4381-90CD-7E17DB923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274BCD-9E16-4382-822C-261ABB82C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812AF-D436-4705-B5CE-B4F74A82CAE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60599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E81BFD-F83C-4531-AEDA-E6310EDB1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154843C-3001-4307-94A5-C08C8DE87C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DE1AA82-95AD-4030-81E4-EA6D47F38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B411A-AE1E-4112-9FD6-A68003B91F7D}" type="datetimeFigureOut">
              <a:rPr lang="es-CL" smtClean="0"/>
              <a:t>02-02-2018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F422421-CAC9-43B4-8A85-181CCBB91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AAAC1B8-28DD-4EAF-87C1-AE742A6C5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812AF-D436-4705-B5CE-B4F74A82CAE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87349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A660F7-F52A-4260-8B4A-951329763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45AD12B-56A6-4161-978B-3F9DCC6E48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2A8583E-61C2-4B1C-81F6-115D2813E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B411A-AE1E-4112-9FD6-A68003B91F7D}" type="datetimeFigureOut">
              <a:rPr lang="es-CL" smtClean="0"/>
              <a:t>02-02-2018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F2B3912-08B1-4A2C-BA0A-A04FA75AC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32FFA90-B7D6-42A0-B154-49D5B27D9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812AF-D436-4705-B5CE-B4F74A82CAE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2360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306A86-E172-421E-8B04-C51B2F5CA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69DA8DC-D31F-44C4-BC4B-E1BFF54A8B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EB701E6-2839-4475-A742-4067B8CD17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18200B7-A95C-46D4-A3E9-F88110F5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B411A-AE1E-4112-9FD6-A68003B91F7D}" type="datetimeFigureOut">
              <a:rPr lang="es-CL" smtClean="0"/>
              <a:t>02-02-2018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8E0F45A-155F-47D8-BBA9-003A152FA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73DC8DC-109F-437F-9898-5E9086A15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812AF-D436-4705-B5CE-B4F74A82CAE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08120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818D62-B056-45AB-8546-02FDFDE48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C22F03D-176B-451C-8C0A-37FD01133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BC043EF-F77E-444A-A087-B9D440AD4C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DFA38C7-0430-4646-B4B5-8F43295A2F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07B06E3-098C-4707-BD92-45B3ABA029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72ACC63-39B6-4EB7-8B72-DDB68837F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B411A-AE1E-4112-9FD6-A68003B91F7D}" type="datetimeFigureOut">
              <a:rPr lang="es-CL" smtClean="0"/>
              <a:t>02-02-2018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2EC8479-647B-4AF3-B4F8-6BF987F7D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AA00ADD-B50A-4E57-BC2C-25D2E9ACE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812AF-D436-4705-B5CE-B4F74A82CAE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84988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393022-9A47-4803-8B64-ECB134158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2B5F863-53C4-45DE-BBFD-8AD984DB5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B411A-AE1E-4112-9FD6-A68003B91F7D}" type="datetimeFigureOut">
              <a:rPr lang="es-CL" smtClean="0"/>
              <a:t>02-02-2018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69A60D2-791B-4DFA-B387-832106056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4923784-F95A-46D6-928F-9B8581B83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812AF-D436-4705-B5CE-B4F74A82CAE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61014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0A05929-7F2B-4095-8BB3-E73E684E3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B411A-AE1E-4112-9FD6-A68003B91F7D}" type="datetimeFigureOut">
              <a:rPr lang="es-CL" smtClean="0"/>
              <a:t>02-02-2018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1D31C71-B321-4BF3-A83A-E92A80CB0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31EF431-5DE8-42B6-B890-B6C44FFED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812AF-D436-4705-B5CE-B4F74A82CAE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21125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D4C1ED-170C-47D1-8BDF-E5F21F0BC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B716A83-BD7A-4E28-BC4D-7C5176CFF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D4C63A9-34E5-4181-A47C-86C845BAD8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0E17129-C47B-413C-831A-78DAFAB67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B411A-AE1E-4112-9FD6-A68003B91F7D}" type="datetimeFigureOut">
              <a:rPr lang="es-CL" smtClean="0"/>
              <a:t>02-02-2018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9B97B81-AD8D-4980-A418-491F2311B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D73CA97-F512-4EA4-B374-66DDAC3A7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812AF-D436-4705-B5CE-B4F74A82CAE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77452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5CB10A-3F46-49BD-AF75-E3A0DF962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415154B-74DF-4900-8071-1108D2D280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8B70228-B667-482A-AFB4-AEB61BE415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6A9A8E8-F576-4DE4-992E-C85778D89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B411A-AE1E-4112-9FD6-A68003B91F7D}" type="datetimeFigureOut">
              <a:rPr lang="es-CL" smtClean="0"/>
              <a:t>02-02-2018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7221A8F-6DBE-4B49-A897-4DE5A78BC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A174C90-84AF-445A-B482-F05E6952D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812AF-D436-4705-B5CE-B4F74A82CAE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60028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86AF3C9-E9A2-4438-B308-B0C93258F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D88B6A5-8A76-48FF-AEC7-B72157EF2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90D9C39-F1A8-411E-AA49-4CAE10805B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B411A-AE1E-4112-9FD6-A68003B91F7D}" type="datetimeFigureOut">
              <a:rPr lang="es-CL" smtClean="0"/>
              <a:t>02-02-2018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5288D28-7662-4D9A-8EFF-C08390EC33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E1F7F6-9197-4041-867F-D3DB6C54E6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2812AF-D436-4705-B5CE-B4F74A82CAE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02225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ciencedirect.com/science/article/pii/S0044848602005124" TargetMode="External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sciencedirect.com/science/article/pii/S0044848602005124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ciencedirect.com/science/article/pii/S0044848602005124" TargetMode="External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>
            <a:extLst>
              <a:ext uri="{FF2B5EF4-FFF2-40B4-BE49-F238E27FC236}">
                <a16:creationId xmlns:a16="http://schemas.microsoft.com/office/drawing/2014/main" id="{3B19F4A3-1A08-413D-8877-50F30E0341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565"/>
                    </a14:imgEffect>
                    <a14:imgEffect>
                      <a14:saturation sat="2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098"/>
          <a:stretch/>
        </p:blipFill>
        <p:spPr>
          <a:xfrm>
            <a:off x="-1" y="2595716"/>
            <a:ext cx="12192001" cy="4262284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693FB1A6-AA23-49E0-8C36-FE1C3C92B30D}"/>
              </a:ext>
            </a:extLst>
          </p:cNvPr>
          <p:cNvSpPr/>
          <p:nvPr/>
        </p:nvSpPr>
        <p:spPr>
          <a:xfrm>
            <a:off x="1" y="0"/>
            <a:ext cx="18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6DCE723D-0240-4ECA-9B18-BB0E913C22E9}"/>
              </a:ext>
            </a:extLst>
          </p:cNvPr>
          <p:cNvSpPr/>
          <p:nvPr/>
        </p:nvSpPr>
        <p:spPr>
          <a:xfrm>
            <a:off x="248241" y="0"/>
            <a:ext cx="9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D0A4F874-A0E9-4A70-8EAC-66450BDDA8EA}"/>
              </a:ext>
            </a:extLst>
          </p:cNvPr>
          <p:cNvSpPr/>
          <p:nvPr/>
        </p:nvSpPr>
        <p:spPr>
          <a:xfrm>
            <a:off x="406481" y="0"/>
            <a:ext cx="468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EFA1B5B0-BA0A-471C-9FB7-F7FD9753931D}"/>
              </a:ext>
            </a:extLst>
          </p:cNvPr>
          <p:cNvSpPr/>
          <p:nvPr/>
        </p:nvSpPr>
        <p:spPr>
          <a:xfrm>
            <a:off x="2217467" y="1275735"/>
            <a:ext cx="7757061" cy="1404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u="sng" dirty="0">
                <a:solidFill>
                  <a:schemeClr val="tx1"/>
                </a:solidFill>
              </a:rPr>
              <a:t>CONECTIVIDAD SANITARIA</a:t>
            </a:r>
          </a:p>
          <a:p>
            <a:pPr algn="ctr"/>
            <a:r>
              <a:rPr lang="es-CL" dirty="0">
                <a:solidFill>
                  <a:schemeClr val="tx1"/>
                </a:solidFill>
              </a:rPr>
              <a:t>METODOLOGÍAS PARA DETERMINAR Y ENTENDER CÓMO SE CONECTAN </a:t>
            </a:r>
          </a:p>
          <a:p>
            <a:pPr algn="ctr"/>
            <a:r>
              <a:rPr lang="es-CL" dirty="0">
                <a:solidFill>
                  <a:schemeClr val="tx1"/>
                </a:solidFill>
              </a:rPr>
              <a:t>LAS UNIDADES DE PRODUCCIÓN Y MANEJO DE LA INDUSTRIA SALMONICULTORA </a:t>
            </a:r>
          </a:p>
          <a:p>
            <a:pPr algn="ctr"/>
            <a:r>
              <a:rPr lang="es-CL" dirty="0">
                <a:solidFill>
                  <a:schemeClr val="tx1"/>
                </a:solidFill>
              </a:rPr>
              <a:t>EN LOS MARES AUSTRALES DE CHILE 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69C31762-70AF-46DA-B0E9-CC05D74623CC}"/>
              </a:ext>
            </a:extLst>
          </p:cNvPr>
          <p:cNvSpPr/>
          <p:nvPr/>
        </p:nvSpPr>
        <p:spPr>
          <a:xfrm>
            <a:off x="4768543" y="3492660"/>
            <a:ext cx="2654910" cy="3790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>
                <a:solidFill>
                  <a:schemeClr val="tx1"/>
                </a:solidFill>
              </a:rPr>
              <a:t>Pablo Reche García</a:t>
            </a: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22D89D75-625F-4CB5-9DCD-A77236DD5F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553" y="4341925"/>
            <a:ext cx="3564887" cy="110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27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ángulo 57">
            <a:extLst>
              <a:ext uri="{FF2B5EF4-FFF2-40B4-BE49-F238E27FC236}">
                <a16:creationId xmlns:a16="http://schemas.microsoft.com/office/drawing/2014/main" id="{28EE0EE0-6A2F-499E-B466-CE8B81177E3F}"/>
              </a:ext>
            </a:extLst>
          </p:cNvPr>
          <p:cNvSpPr/>
          <p:nvPr/>
        </p:nvSpPr>
        <p:spPr>
          <a:xfrm>
            <a:off x="-1" y="6125188"/>
            <a:ext cx="12192000" cy="724446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CL" sz="1000" dirty="0"/>
          </a:p>
        </p:txBody>
      </p:sp>
      <p:sp>
        <p:nvSpPr>
          <p:cNvPr id="227" name="Rectángulo 226">
            <a:extLst>
              <a:ext uri="{FF2B5EF4-FFF2-40B4-BE49-F238E27FC236}">
                <a16:creationId xmlns:a16="http://schemas.microsoft.com/office/drawing/2014/main" id="{8249D8DF-EC6C-4F7A-AF8C-BD731398F9C9}"/>
              </a:ext>
            </a:extLst>
          </p:cNvPr>
          <p:cNvSpPr/>
          <p:nvPr/>
        </p:nvSpPr>
        <p:spPr>
          <a:xfrm>
            <a:off x="3801600" y="6224400"/>
            <a:ext cx="4589654" cy="5257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>
                <a:solidFill>
                  <a:schemeClr val="tx1"/>
                </a:solidFill>
              </a:rPr>
              <a:t>Estadísticas</a:t>
            </a:r>
          </a:p>
        </p:txBody>
      </p:sp>
      <p:sp>
        <p:nvSpPr>
          <p:cNvPr id="300" name="Rectángulo 299">
            <a:extLst>
              <a:ext uri="{FF2B5EF4-FFF2-40B4-BE49-F238E27FC236}">
                <a16:creationId xmlns:a16="http://schemas.microsoft.com/office/drawing/2014/main" id="{C76F5E1F-6D50-4E05-9B3E-4F5844640896}"/>
              </a:ext>
            </a:extLst>
          </p:cNvPr>
          <p:cNvSpPr/>
          <p:nvPr/>
        </p:nvSpPr>
        <p:spPr>
          <a:xfrm>
            <a:off x="3786087" y="737942"/>
            <a:ext cx="832137" cy="4188316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chemeClr val="tx1"/>
              </a:solidFill>
            </a:endParaRPr>
          </a:p>
        </p:txBody>
      </p:sp>
      <p:sp>
        <p:nvSpPr>
          <p:cNvPr id="301" name="Rectángulo 300">
            <a:extLst>
              <a:ext uri="{FF2B5EF4-FFF2-40B4-BE49-F238E27FC236}">
                <a16:creationId xmlns:a16="http://schemas.microsoft.com/office/drawing/2014/main" id="{A7AFBB09-1426-4E28-A5A8-21DC0AC53B40}"/>
              </a:ext>
            </a:extLst>
          </p:cNvPr>
          <p:cNvSpPr/>
          <p:nvPr/>
        </p:nvSpPr>
        <p:spPr>
          <a:xfrm>
            <a:off x="3784131" y="5045948"/>
            <a:ext cx="850064" cy="959550"/>
          </a:xfrm>
          <a:prstGeom prst="rect">
            <a:avLst/>
          </a:prstGeom>
          <a:solidFill>
            <a:schemeClr val="bg1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200" b="1" dirty="0">
                <a:solidFill>
                  <a:schemeClr val="tx1"/>
                </a:solidFill>
              </a:rPr>
              <a:t>GUÍA USUARIO</a:t>
            </a:r>
          </a:p>
        </p:txBody>
      </p:sp>
      <p:sp>
        <p:nvSpPr>
          <p:cNvPr id="302" name="Rectángulo 301">
            <a:extLst>
              <a:ext uri="{FF2B5EF4-FFF2-40B4-BE49-F238E27FC236}">
                <a16:creationId xmlns:a16="http://schemas.microsoft.com/office/drawing/2014/main" id="{0A9A3E45-0188-4451-8A74-3C82EC221811}"/>
              </a:ext>
            </a:extLst>
          </p:cNvPr>
          <p:cNvSpPr/>
          <p:nvPr/>
        </p:nvSpPr>
        <p:spPr>
          <a:xfrm>
            <a:off x="3976524" y="4421698"/>
            <a:ext cx="434815" cy="180000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1000" b="1" dirty="0" err="1">
                <a:solidFill>
                  <a:schemeClr val="tx1"/>
                </a:solidFill>
              </a:rPr>
              <a:t>Máx</a:t>
            </a:r>
            <a:endParaRPr lang="es-CL" sz="1000" b="1" dirty="0">
              <a:solidFill>
                <a:schemeClr val="tx1"/>
              </a:solidFill>
            </a:endParaRPr>
          </a:p>
        </p:txBody>
      </p:sp>
      <p:sp>
        <p:nvSpPr>
          <p:cNvPr id="303" name="Rectángulo 302">
            <a:extLst>
              <a:ext uri="{FF2B5EF4-FFF2-40B4-BE49-F238E27FC236}">
                <a16:creationId xmlns:a16="http://schemas.microsoft.com/office/drawing/2014/main" id="{CD9C269F-BA32-4BF1-A3FC-F7CAD9267031}"/>
              </a:ext>
            </a:extLst>
          </p:cNvPr>
          <p:cNvSpPr/>
          <p:nvPr/>
        </p:nvSpPr>
        <p:spPr>
          <a:xfrm>
            <a:off x="3978000" y="4647695"/>
            <a:ext cx="434815" cy="180000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1000" b="1" dirty="0" err="1">
                <a:solidFill>
                  <a:schemeClr val="tx1"/>
                </a:solidFill>
              </a:rPr>
              <a:t>Mín</a:t>
            </a:r>
            <a:endParaRPr lang="es-CL" sz="1000" b="1" dirty="0">
              <a:solidFill>
                <a:schemeClr val="tx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063667A-374F-4C4A-9D85-C400152A38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527" t="16392" r="19830" b="18095"/>
          <a:stretch/>
        </p:blipFill>
        <p:spPr>
          <a:xfrm>
            <a:off x="4794204" y="739365"/>
            <a:ext cx="7300404" cy="5323044"/>
          </a:xfrm>
          <a:prstGeom prst="rect">
            <a:avLst/>
          </a:prstGeom>
        </p:spPr>
      </p:pic>
      <p:sp>
        <p:nvSpPr>
          <p:cNvPr id="261" name="Rectángulo 260">
            <a:extLst>
              <a:ext uri="{FF2B5EF4-FFF2-40B4-BE49-F238E27FC236}">
                <a16:creationId xmlns:a16="http://schemas.microsoft.com/office/drawing/2014/main" id="{9C00B69B-BA14-4FDF-B97E-ED9A1AB50990}"/>
              </a:ext>
            </a:extLst>
          </p:cNvPr>
          <p:cNvSpPr/>
          <p:nvPr/>
        </p:nvSpPr>
        <p:spPr>
          <a:xfrm>
            <a:off x="7572778" y="1079253"/>
            <a:ext cx="2096430" cy="1604023"/>
          </a:xfrm>
          <a:prstGeom prst="rect">
            <a:avLst/>
          </a:prstGeom>
          <a:solidFill>
            <a:schemeClr val="accent6">
              <a:lumMod val="40000"/>
              <a:lumOff val="60000"/>
              <a:alpha val="6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62" name="Rectángulo 261">
            <a:extLst>
              <a:ext uri="{FF2B5EF4-FFF2-40B4-BE49-F238E27FC236}">
                <a16:creationId xmlns:a16="http://schemas.microsoft.com/office/drawing/2014/main" id="{431D066E-C7FD-4B3B-8699-3C4C1409B1E6}"/>
              </a:ext>
            </a:extLst>
          </p:cNvPr>
          <p:cNvSpPr/>
          <p:nvPr/>
        </p:nvSpPr>
        <p:spPr>
          <a:xfrm>
            <a:off x="8658494" y="2703739"/>
            <a:ext cx="1034010" cy="343923"/>
          </a:xfrm>
          <a:prstGeom prst="rect">
            <a:avLst/>
          </a:prstGeom>
          <a:solidFill>
            <a:schemeClr val="accent6">
              <a:lumMod val="40000"/>
              <a:lumOff val="60000"/>
              <a:alpha val="6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60" name="Rectángulo 259">
            <a:extLst>
              <a:ext uri="{FF2B5EF4-FFF2-40B4-BE49-F238E27FC236}">
                <a16:creationId xmlns:a16="http://schemas.microsoft.com/office/drawing/2014/main" id="{A2343375-B3D8-4734-A212-A07E48D1D43C}"/>
              </a:ext>
            </a:extLst>
          </p:cNvPr>
          <p:cNvSpPr/>
          <p:nvPr/>
        </p:nvSpPr>
        <p:spPr>
          <a:xfrm>
            <a:off x="9747495" y="1117152"/>
            <a:ext cx="1398602" cy="1942192"/>
          </a:xfrm>
          <a:prstGeom prst="rect">
            <a:avLst/>
          </a:prstGeom>
          <a:solidFill>
            <a:srgbClr val="92D050">
              <a:alpha val="65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59" name="Rectángulo 258">
            <a:extLst>
              <a:ext uri="{FF2B5EF4-FFF2-40B4-BE49-F238E27FC236}">
                <a16:creationId xmlns:a16="http://schemas.microsoft.com/office/drawing/2014/main" id="{031441B0-8ACA-4CDC-B5BF-52DEBC91E1A8}"/>
              </a:ext>
            </a:extLst>
          </p:cNvPr>
          <p:cNvSpPr/>
          <p:nvPr/>
        </p:nvSpPr>
        <p:spPr>
          <a:xfrm>
            <a:off x="9386289" y="3075204"/>
            <a:ext cx="1768608" cy="1579674"/>
          </a:xfrm>
          <a:prstGeom prst="rect">
            <a:avLst/>
          </a:prstGeom>
          <a:solidFill>
            <a:srgbClr val="92D050">
              <a:alpha val="65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58" name="Rectángulo 257">
            <a:extLst>
              <a:ext uri="{FF2B5EF4-FFF2-40B4-BE49-F238E27FC236}">
                <a16:creationId xmlns:a16="http://schemas.microsoft.com/office/drawing/2014/main" id="{A58A818F-DCCE-4048-9910-287CE5F229AB}"/>
              </a:ext>
            </a:extLst>
          </p:cNvPr>
          <p:cNvSpPr/>
          <p:nvPr/>
        </p:nvSpPr>
        <p:spPr>
          <a:xfrm>
            <a:off x="8638066" y="3803987"/>
            <a:ext cx="711773" cy="897234"/>
          </a:xfrm>
          <a:prstGeom prst="rect">
            <a:avLst/>
          </a:prstGeom>
          <a:solidFill>
            <a:srgbClr val="FFC000">
              <a:alpha val="65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51" name="Rectángulo 250">
            <a:extLst>
              <a:ext uri="{FF2B5EF4-FFF2-40B4-BE49-F238E27FC236}">
                <a16:creationId xmlns:a16="http://schemas.microsoft.com/office/drawing/2014/main" id="{D7FC1FDC-9DEC-4D48-93B3-44894E083E84}"/>
              </a:ext>
            </a:extLst>
          </p:cNvPr>
          <p:cNvSpPr/>
          <p:nvPr/>
        </p:nvSpPr>
        <p:spPr>
          <a:xfrm>
            <a:off x="7588672" y="2721539"/>
            <a:ext cx="1046784" cy="1940224"/>
          </a:xfrm>
          <a:prstGeom prst="rect">
            <a:avLst/>
          </a:prstGeom>
          <a:solidFill>
            <a:srgbClr val="FFC000">
              <a:alpha val="65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53" name="Rectángulo 252">
            <a:extLst>
              <a:ext uri="{FF2B5EF4-FFF2-40B4-BE49-F238E27FC236}">
                <a16:creationId xmlns:a16="http://schemas.microsoft.com/office/drawing/2014/main" id="{3C5C8377-A0A2-4457-9DF1-69D8273C3E0A}"/>
              </a:ext>
            </a:extLst>
          </p:cNvPr>
          <p:cNvSpPr/>
          <p:nvPr/>
        </p:nvSpPr>
        <p:spPr>
          <a:xfrm>
            <a:off x="8671811" y="3067725"/>
            <a:ext cx="713919" cy="704140"/>
          </a:xfrm>
          <a:prstGeom prst="rect">
            <a:avLst/>
          </a:prstGeom>
          <a:solidFill>
            <a:srgbClr val="92D050">
              <a:alpha val="65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3" name="Rectángulo 62">
            <a:extLst>
              <a:ext uri="{FF2B5EF4-FFF2-40B4-BE49-F238E27FC236}">
                <a16:creationId xmlns:a16="http://schemas.microsoft.com/office/drawing/2014/main" id="{E798D6DB-16D0-495E-8F7C-62AD1A5BDCAE}"/>
              </a:ext>
            </a:extLst>
          </p:cNvPr>
          <p:cNvSpPr/>
          <p:nvPr/>
        </p:nvSpPr>
        <p:spPr>
          <a:xfrm>
            <a:off x="79999" y="731703"/>
            <a:ext cx="1707703" cy="5052344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chemeClr val="tx1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66D7CC1-2299-40D3-8699-250A3DC37D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331" r="16391" b="83779"/>
          <a:stretch/>
        </p:blipFill>
        <p:spPr>
          <a:xfrm>
            <a:off x="1" y="-7264"/>
            <a:ext cx="12192000" cy="650661"/>
          </a:xfrm>
          <a:prstGeom prst="rect">
            <a:avLst/>
          </a:prstGeom>
        </p:spPr>
      </p:pic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61631338-32BF-46AA-8BB2-7B5E66DF5E7C}"/>
              </a:ext>
            </a:extLst>
          </p:cNvPr>
          <p:cNvCxnSpPr>
            <a:cxnSpLocks/>
          </p:cNvCxnSpPr>
          <p:nvPr/>
        </p:nvCxnSpPr>
        <p:spPr>
          <a:xfrm>
            <a:off x="4811595" y="731703"/>
            <a:ext cx="0" cy="5322867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ángulo 61">
            <a:extLst>
              <a:ext uri="{FF2B5EF4-FFF2-40B4-BE49-F238E27FC236}">
                <a16:creationId xmlns:a16="http://schemas.microsoft.com/office/drawing/2014/main" id="{04F31315-EA06-4BE9-A237-C6DC0C8DED22}"/>
              </a:ext>
            </a:extLst>
          </p:cNvPr>
          <p:cNvSpPr/>
          <p:nvPr/>
        </p:nvSpPr>
        <p:spPr>
          <a:xfrm>
            <a:off x="206859" y="1358157"/>
            <a:ext cx="1251751" cy="23896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L" sz="1000" b="1" dirty="0">
                <a:solidFill>
                  <a:schemeClr val="tx1"/>
                </a:solidFill>
              </a:rPr>
              <a:t>ÁREA de ESTUDIO </a:t>
            </a:r>
          </a:p>
        </p:txBody>
      </p:sp>
      <p:sp>
        <p:nvSpPr>
          <p:cNvPr id="34" name="Diagrama de flujo: combinar 33">
            <a:extLst>
              <a:ext uri="{FF2B5EF4-FFF2-40B4-BE49-F238E27FC236}">
                <a16:creationId xmlns:a16="http://schemas.microsoft.com/office/drawing/2014/main" id="{E05547F7-BED2-4DC4-BB26-512C7881E565}"/>
              </a:ext>
            </a:extLst>
          </p:cNvPr>
          <p:cNvSpPr/>
          <p:nvPr/>
        </p:nvSpPr>
        <p:spPr>
          <a:xfrm>
            <a:off x="1288655" y="1408380"/>
            <a:ext cx="113304" cy="114561"/>
          </a:xfrm>
          <a:prstGeom prst="flowChartMerg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4" name="Rectángulo 63">
            <a:extLst>
              <a:ext uri="{FF2B5EF4-FFF2-40B4-BE49-F238E27FC236}">
                <a16:creationId xmlns:a16="http://schemas.microsoft.com/office/drawing/2014/main" id="{24839BC6-6F62-4056-8393-F6C77602E769}"/>
              </a:ext>
            </a:extLst>
          </p:cNvPr>
          <p:cNvSpPr/>
          <p:nvPr/>
        </p:nvSpPr>
        <p:spPr>
          <a:xfrm>
            <a:off x="206859" y="1605362"/>
            <a:ext cx="1251751" cy="3789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L" sz="800" dirty="0">
                <a:solidFill>
                  <a:srgbClr val="FF0000"/>
                </a:solidFill>
              </a:rPr>
              <a:t>Chiloé</a:t>
            </a:r>
          </a:p>
          <a:p>
            <a:pPr algn="just"/>
            <a:r>
              <a:rPr lang="es-CL" sz="800" dirty="0">
                <a:solidFill>
                  <a:schemeClr val="tx1"/>
                </a:solidFill>
              </a:rPr>
              <a:t>Aysén</a:t>
            </a:r>
          </a:p>
          <a:p>
            <a:pPr algn="just"/>
            <a:r>
              <a:rPr lang="es-CL" sz="800" dirty="0">
                <a:solidFill>
                  <a:schemeClr val="tx1"/>
                </a:solidFill>
              </a:rPr>
              <a:t>Magallanes</a:t>
            </a:r>
          </a:p>
        </p:txBody>
      </p:sp>
      <p:sp>
        <p:nvSpPr>
          <p:cNvPr id="65" name="Rectángulo 64">
            <a:extLst>
              <a:ext uri="{FF2B5EF4-FFF2-40B4-BE49-F238E27FC236}">
                <a16:creationId xmlns:a16="http://schemas.microsoft.com/office/drawing/2014/main" id="{5C567D64-902E-4941-9E22-DCEB205746CB}"/>
              </a:ext>
            </a:extLst>
          </p:cNvPr>
          <p:cNvSpPr/>
          <p:nvPr/>
        </p:nvSpPr>
        <p:spPr>
          <a:xfrm>
            <a:off x="206860" y="2103980"/>
            <a:ext cx="914398" cy="23896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L" sz="1000" b="1" dirty="0">
                <a:solidFill>
                  <a:schemeClr val="tx1"/>
                </a:solidFill>
              </a:rPr>
              <a:t>PARTÍCULA</a:t>
            </a:r>
          </a:p>
        </p:txBody>
      </p:sp>
      <p:sp>
        <p:nvSpPr>
          <p:cNvPr id="66" name="Diagrama de flujo: combinar 65">
            <a:extLst>
              <a:ext uri="{FF2B5EF4-FFF2-40B4-BE49-F238E27FC236}">
                <a16:creationId xmlns:a16="http://schemas.microsoft.com/office/drawing/2014/main" id="{670670E4-C55A-4C7B-B0D1-0487A25CD08B}"/>
              </a:ext>
            </a:extLst>
          </p:cNvPr>
          <p:cNvSpPr/>
          <p:nvPr/>
        </p:nvSpPr>
        <p:spPr>
          <a:xfrm>
            <a:off x="951303" y="2156054"/>
            <a:ext cx="113304" cy="114561"/>
          </a:xfrm>
          <a:prstGeom prst="flowChartMerg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7" name="Rectángulo 66">
            <a:extLst>
              <a:ext uri="{FF2B5EF4-FFF2-40B4-BE49-F238E27FC236}">
                <a16:creationId xmlns:a16="http://schemas.microsoft.com/office/drawing/2014/main" id="{77117A70-94C1-4A2F-9274-95091DEE924F}"/>
              </a:ext>
            </a:extLst>
          </p:cNvPr>
          <p:cNvSpPr/>
          <p:nvPr/>
        </p:nvSpPr>
        <p:spPr>
          <a:xfrm>
            <a:off x="206859" y="2351185"/>
            <a:ext cx="914399" cy="3789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L" sz="800" dirty="0">
                <a:solidFill>
                  <a:schemeClr val="tx1"/>
                </a:solidFill>
              </a:rPr>
              <a:t>Inerte</a:t>
            </a:r>
          </a:p>
          <a:p>
            <a:pPr algn="just"/>
            <a:r>
              <a:rPr lang="es-CL" sz="800" dirty="0">
                <a:solidFill>
                  <a:srgbClr val="FF0000"/>
                </a:solidFill>
              </a:rPr>
              <a:t>ISAv</a:t>
            </a:r>
          </a:p>
          <a:p>
            <a:pPr algn="just"/>
            <a:r>
              <a:rPr lang="es-CL" sz="800" dirty="0">
                <a:solidFill>
                  <a:schemeClr val="tx1"/>
                </a:solidFill>
              </a:rPr>
              <a:t>Cáligus</a:t>
            </a:r>
          </a:p>
        </p:txBody>
      </p:sp>
      <p:sp>
        <p:nvSpPr>
          <p:cNvPr id="71" name="Rectángulo 70">
            <a:extLst>
              <a:ext uri="{FF2B5EF4-FFF2-40B4-BE49-F238E27FC236}">
                <a16:creationId xmlns:a16="http://schemas.microsoft.com/office/drawing/2014/main" id="{E5C1FF03-D6C9-4F57-BC6C-BAABE0DE258A}"/>
              </a:ext>
            </a:extLst>
          </p:cNvPr>
          <p:cNvSpPr/>
          <p:nvPr/>
        </p:nvSpPr>
        <p:spPr>
          <a:xfrm>
            <a:off x="226675" y="2830007"/>
            <a:ext cx="1436121" cy="23896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L" sz="1000" b="1" dirty="0">
                <a:solidFill>
                  <a:schemeClr val="tx1"/>
                </a:solidFill>
              </a:rPr>
              <a:t>TIEMPO DISPERSIÓN</a:t>
            </a:r>
          </a:p>
        </p:txBody>
      </p:sp>
      <p:sp>
        <p:nvSpPr>
          <p:cNvPr id="72" name="Diagrama de flujo: combinar 71">
            <a:extLst>
              <a:ext uri="{FF2B5EF4-FFF2-40B4-BE49-F238E27FC236}">
                <a16:creationId xmlns:a16="http://schemas.microsoft.com/office/drawing/2014/main" id="{25D50CB1-B56F-447B-AB9D-90D65834E848}"/>
              </a:ext>
            </a:extLst>
          </p:cNvPr>
          <p:cNvSpPr/>
          <p:nvPr/>
        </p:nvSpPr>
        <p:spPr>
          <a:xfrm>
            <a:off x="1481445" y="2880509"/>
            <a:ext cx="113304" cy="114561"/>
          </a:xfrm>
          <a:prstGeom prst="flowChartMerg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3" name="Rectángulo 72">
            <a:extLst>
              <a:ext uri="{FF2B5EF4-FFF2-40B4-BE49-F238E27FC236}">
                <a16:creationId xmlns:a16="http://schemas.microsoft.com/office/drawing/2014/main" id="{EBDBC720-3B64-4229-A38D-7048D0E1506C}"/>
              </a:ext>
            </a:extLst>
          </p:cNvPr>
          <p:cNvSpPr/>
          <p:nvPr/>
        </p:nvSpPr>
        <p:spPr>
          <a:xfrm>
            <a:off x="237600" y="3078011"/>
            <a:ext cx="1404000" cy="3789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CL" sz="800" dirty="0">
              <a:solidFill>
                <a:schemeClr val="tx1"/>
              </a:solidFill>
            </a:endParaRPr>
          </a:p>
        </p:txBody>
      </p:sp>
      <p:sp>
        <p:nvSpPr>
          <p:cNvPr id="74" name="Rectángulo 73">
            <a:extLst>
              <a:ext uri="{FF2B5EF4-FFF2-40B4-BE49-F238E27FC236}">
                <a16:creationId xmlns:a16="http://schemas.microsoft.com/office/drawing/2014/main" id="{9200AC07-78E6-438A-839D-C24CA8E583A7}"/>
              </a:ext>
            </a:extLst>
          </p:cNvPr>
          <p:cNvSpPr/>
          <p:nvPr/>
        </p:nvSpPr>
        <p:spPr>
          <a:xfrm>
            <a:off x="274696" y="3108886"/>
            <a:ext cx="1323310" cy="15955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L" sz="600" b="1" dirty="0">
                <a:solidFill>
                  <a:schemeClr val="tx1"/>
                </a:solidFill>
              </a:rPr>
              <a:t>Sólo aplica para partículas inertes</a:t>
            </a:r>
          </a:p>
        </p:txBody>
      </p:sp>
      <p:sp>
        <p:nvSpPr>
          <p:cNvPr id="75" name="Rectángulo 74">
            <a:extLst>
              <a:ext uri="{FF2B5EF4-FFF2-40B4-BE49-F238E27FC236}">
                <a16:creationId xmlns:a16="http://schemas.microsoft.com/office/drawing/2014/main" id="{B912A98F-1E24-48E4-A947-FF491F7A2C89}"/>
              </a:ext>
            </a:extLst>
          </p:cNvPr>
          <p:cNvSpPr/>
          <p:nvPr/>
        </p:nvSpPr>
        <p:spPr>
          <a:xfrm>
            <a:off x="274695" y="3298868"/>
            <a:ext cx="354993" cy="1268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L" sz="700" b="1" dirty="0">
                <a:solidFill>
                  <a:schemeClr val="tx1"/>
                </a:solidFill>
              </a:rPr>
              <a:t>Días</a:t>
            </a:r>
          </a:p>
        </p:txBody>
      </p:sp>
      <p:sp>
        <p:nvSpPr>
          <p:cNvPr id="76" name="Rectángulo 75">
            <a:extLst>
              <a:ext uri="{FF2B5EF4-FFF2-40B4-BE49-F238E27FC236}">
                <a16:creationId xmlns:a16="http://schemas.microsoft.com/office/drawing/2014/main" id="{221D57DC-3285-4832-B390-3BDF7E6256E3}"/>
              </a:ext>
            </a:extLst>
          </p:cNvPr>
          <p:cNvSpPr/>
          <p:nvPr/>
        </p:nvSpPr>
        <p:spPr>
          <a:xfrm>
            <a:off x="629690" y="3298868"/>
            <a:ext cx="207483" cy="1268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CL" sz="600" dirty="0">
              <a:solidFill>
                <a:schemeClr val="tx1"/>
              </a:solidFill>
            </a:endParaRPr>
          </a:p>
        </p:txBody>
      </p:sp>
      <p:sp>
        <p:nvSpPr>
          <p:cNvPr id="77" name="Rectángulo 76">
            <a:extLst>
              <a:ext uri="{FF2B5EF4-FFF2-40B4-BE49-F238E27FC236}">
                <a16:creationId xmlns:a16="http://schemas.microsoft.com/office/drawing/2014/main" id="{1C90B923-62C3-4CC5-93B1-6756198820EF}"/>
              </a:ext>
            </a:extLst>
          </p:cNvPr>
          <p:cNvSpPr/>
          <p:nvPr/>
        </p:nvSpPr>
        <p:spPr>
          <a:xfrm>
            <a:off x="954543" y="3298868"/>
            <a:ext cx="427015" cy="1268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L" sz="700" b="1" dirty="0">
                <a:solidFill>
                  <a:schemeClr val="tx1"/>
                </a:solidFill>
              </a:rPr>
              <a:t>Horas</a:t>
            </a:r>
          </a:p>
        </p:txBody>
      </p:sp>
      <p:sp>
        <p:nvSpPr>
          <p:cNvPr id="78" name="Rectángulo 77">
            <a:extLst>
              <a:ext uri="{FF2B5EF4-FFF2-40B4-BE49-F238E27FC236}">
                <a16:creationId xmlns:a16="http://schemas.microsoft.com/office/drawing/2014/main" id="{8ECA941D-6FB8-47BC-B3ED-DD5DACD322AF}"/>
              </a:ext>
            </a:extLst>
          </p:cNvPr>
          <p:cNvSpPr/>
          <p:nvPr/>
        </p:nvSpPr>
        <p:spPr>
          <a:xfrm>
            <a:off x="1377704" y="3298868"/>
            <a:ext cx="207483" cy="1268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CL" sz="600" dirty="0">
              <a:solidFill>
                <a:schemeClr val="tx1"/>
              </a:solidFill>
            </a:endParaRPr>
          </a:p>
        </p:txBody>
      </p:sp>
      <p:sp>
        <p:nvSpPr>
          <p:cNvPr id="79" name="Diagrama de flujo: combinar 78">
            <a:extLst>
              <a:ext uri="{FF2B5EF4-FFF2-40B4-BE49-F238E27FC236}">
                <a16:creationId xmlns:a16="http://schemas.microsoft.com/office/drawing/2014/main" id="{18BE9506-A0CB-4257-9E91-2297A716E8D6}"/>
              </a:ext>
            </a:extLst>
          </p:cNvPr>
          <p:cNvSpPr/>
          <p:nvPr/>
        </p:nvSpPr>
        <p:spPr>
          <a:xfrm>
            <a:off x="684000" y="3321239"/>
            <a:ext cx="72000" cy="72000"/>
          </a:xfrm>
          <a:prstGeom prst="flowChartMerg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0" name="Diagrama de flujo: combinar 79">
            <a:extLst>
              <a:ext uri="{FF2B5EF4-FFF2-40B4-BE49-F238E27FC236}">
                <a16:creationId xmlns:a16="http://schemas.microsoft.com/office/drawing/2014/main" id="{EB79B1BD-66F1-4AB1-8DDA-FCBC7B47B226}"/>
              </a:ext>
            </a:extLst>
          </p:cNvPr>
          <p:cNvSpPr/>
          <p:nvPr/>
        </p:nvSpPr>
        <p:spPr>
          <a:xfrm>
            <a:off x="1440000" y="3321239"/>
            <a:ext cx="72000" cy="72000"/>
          </a:xfrm>
          <a:prstGeom prst="flowChartMerg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1" name="Rectángulo 80">
            <a:extLst>
              <a:ext uri="{FF2B5EF4-FFF2-40B4-BE49-F238E27FC236}">
                <a16:creationId xmlns:a16="http://schemas.microsoft.com/office/drawing/2014/main" id="{FC1808FE-35ED-432A-A5D5-9FFD08B9130A}"/>
              </a:ext>
            </a:extLst>
          </p:cNvPr>
          <p:cNvSpPr/>
          <p:nvPr/>
        </p:nvSpPr>
        <p:spPr>
          <a:xfrm>
            <a:off x="206859" y="3569066"/>
            <a:ext cx="914399" cy="2324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L" sz="1000" b="1" dirty="0">
                <a:solidFill>
                  <a:schemeClr val="tx1"/>
                </a:solidFill>
              </a:rPr>
              <a:t>ESCENARIO</a:t>
            </a:r>
          </a:p>
        </p:txBody>
      </p:sp>
      <p:sp>
        <p:nvSpPr>
          <p:cNvPr id="82" name="Diagrama de flujo: combinar 81">
            <a:extLst>
              <a:ext uri="{FF2B5EF4-FFF2-40B4-BE49-F238E27FC236}">
                <a16:creationId xmlns:a16="http://schemas.microsoft.com/office/drawing/2014/main" id="{8BAD4C08-2BCB-4374-A1DD-2975F4855CFF}"/>
              </a:ext>
            </a:extLst>
          </p:cNvPr>
          <p:cNvSpPr/>
          <p:nvPr/>
        </p:nvSpPr>
        <p:spPr>
          <a:xfrm>
            <a:off x="951303" y="3620112"/>
            <a:ext cx="113304" cy="114561"/>
          </a:xfrm>
          <a:prstGeom prst="flowChartMerg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3" name="Rectángulo 82">
            <a:extLst>
              <a:ext uri="{FF2B5EF4-FFF2-40B4-BE49-F238E27FC236}">
                <a16:creationId xmlns:a16="http://schemas.microsoft.com/office/drawing/2014/main" id="{1AAD4F92-FC09-4CFA-A481-6FA9F8A03062}"/>
              </a:ext>
            </a:extLst>
          </p:cNvPr>
          <p:cNvSpPr/>
          <p:nvPr/>
        </p:nvSpPr>
        <p:spPr>
          <a:xfrm>
            <a:off x="206859" y="3816271"/>
            <a:ext cx="914399" cy="3789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L" sz="800" dirty="0">
                <a:solidFill>
                  <a:schemeClr val="tx1"/>
                </a:solidFill>
              </a:rPr>
              <a:t>Invierno</a:t>
            </a:r>
          </a:p>
          <a:p>
            <a:pPr algn="just"/>
            <a:r>
              <a:rPr lang="es-CL" sz="800" dirty="0">
                <a:solidFill>
                  <a:schemeClr val="tx1"/>
                </a:solidFill>
              </a:rPr>
              <a:t>Verano</a:t>
            </a:r>
          </a:p>
          <a:p>
            <a:pPr algn="just"/>
            <a:r>
              <a:rPr lang="es-CL" sz="800" dirty="0">
                <a:solidFill>
                  <a:srgbClr val="FF0000"/>
                </a:solidFill>
              </a:rPr>
              <a:t>Año Completo</a:t>
            </a:r>
          </a:p>
        </p:txBody>
      </p:sp>
      <p:sp>
        <p:nvSpPr>
          <p:cNvPr id="84" name="Rectángulo 83">
            <a:extLst>
              <a:ext uri="{FF2B5EF4-FFF2-40B4-BE49-F238E27FC236}">
                <a16:creationId xmlns:a16="http://schemas.microsoft.com/office/drawing/2014/main" id="{81D65E6A-7E60-462F-9678-41BC20F972C5}"/>
              </a:ext>
            </a:extLst>
          </p:cNvPr>
          <p:cNvSpPr/>
          <p:nvPr/>
        </p:nvSpPr>
        <p:spPr>
          <a:xfrm>
            <a:off x="226675" y="4293051"/>
            <a:ext cx="1151029" cy="2324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L" sz="1000" b="1" dirty="0">
                <a:solidFill>
                  <a:schemeClr val="tx1"/>
                </a:solidFill>
              </a:rPr>
              <a:t>PROFUNDIDAD</a:t>
            </a:r>
          </a:p>
        </p:txBody>
      </p:sp>
      <p:sp>
        <p:nvSpPr>
          <p:cNvPr id="85" name="Diagrama de flujo: combinar 84">
            <a:extLst>
              <a:ext uri="{FF2B5EF4-FFF2-40B4-BE49-F238E27FC236}">
                <a16:creationId xmlns:a16="http://schemas.microsoft.com/office/drawing/2014/main" id="{269B9362-BCE0-4516-B289-12AABCE300D4}"/>
              </a:ext>
            </a:extLst>
          </p:cNvPr>
          <p:cNvSpPr/>
          <p:nvPr/>
        </p:nvSpPr>
        <p:spPr>
          <a:xfrm>
            <a:off x="1190663" y="4345690"/>
            <a:ext cx="113304" cy="114561"/>
          </a:xfrm>
          <a:prstGeom prst="flowChartMerg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6" name="Rectángulo 85">
            <a:extLst>
              <a:ext uri="{FF2B5EF4-FFF2-40B4-BE49-F238E27FC236}">
                <a16:creationId xmlns:a16="http://schemas.microsoft.com/office/drawing/2014/main" id="{12D8DB52-F1C7-497F-AAAD-CB9093D22F96}"/>
              </a:ext>
            </a:extLst>
          </p:cNvPr>
          <p:cNvSpPr/>
          <p:nvPr/>
        </p:nvSpPr>
        <p:spPr>
          <a:xfrm>
            <a:off x="223705" y="4544128"/>
            <a:ext cx="1151029" cy="3789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L" sz="800" dirty="0">
                <a:solidFill>
                  <a:schemeClr val="tx1"/>
                </a:solidFill>
              </a:rPr>
              <a:t>Superficie (0 m)</a:t>
            </a:r>
          </a:p>
          <a:p>
            <a:pPr algn="just"/>
            <a:r>
              <a:rPr lang="es-CL" sz="800" dirty="0">
                <a:solidFill>
                  <a:schemeClr val="tx1"/>
                </a:solidFill>
              </a:rPr>
              <a:t>30 m</a:t>
            </a:r>
          </a:p>
          <a:p>
            <a:pPr algn="just"/>
            <a:r>
              <a:rPr lang="es-CL" sz="800" dirty="0">
                <a:solidFill>
                  <a:srgbClr val="FF0000"/>
                </a:solidFill>
              </a:rPr>
              <a:t>Columna Agua 0-30 m</a:t>
            </a:r>
          </a:p>
        </p:txBody>
      </p:sp>
      <p:sp>
        <p:nvSpPr>
          <p:cNvPr id="87" name="Rectángulo 86">
            <a:extLst>
              <a:ext uri="{FF2B5EF4-FFF2-40B4-BE49-F238E27FC236}">
                <a16:creationId xmlns:a16="http://schemas.microsoft.com/office/drawing/2014/main" id="{5E064ED8-FF4C-432E-A883-0E6C968C172F}"/>
              </a:ext>
            </a:extLst>
          </p:cNvPr>
          <p:cNvSpPr/>
          <p:nvPr/>
        </p:nvSpPr>
        <p:spPr>
          <a:xfrm>
            <a:off x="219346" y="5045948"/>
            <a:ext cx="1436121" cy="2422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L" sz="1000" b="1" dirty="0">
                <a:solidFill>
                  <a:schemeClr val="tx1"/>
                </a:solidFill>
              </a:rPr>
              <a:t>DISPERSIÓN</a:t>
            </a:r>
          </a:p>
        </p:txBody>
      </p:sp>
      <p:sp>
        <p:nvSpPr>
          <p:cNvPr id="88" name="Diagrama de flujo: combinar 87">
            <a:extLst>
              <a:ext uri="{FF2B5EF4-FFF2-40B4-BE49-F238E27FC236}">
                <a16:creationId xmlns:a16="http://schemas.microsoft.com/office/drawing/2014/main" id="{FCE8C39C-F30C-4C13-893F-0552424510F7}"/>
              </a:ext>
            </a:extLst>
          </p:cNvPr>
          <p:cNvSpPr/>
          <p:nvPr/>
        </p:nvSpPr>
        <p:spPr>
          <a:xfrm>
            <a:off x="1460715" y="5100299"/>
            <a:ext cx="113304" cy="114561"/>
          </a:xfrm>
          <a:prstGeom prst="flowChartMerg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9" name="Rectángulo 88">
            <a:extLst>
              <a:ext uri="{FF2B5EF4-FFF2-40B4-BE49-F238E27FC236}">
                <a16:creationId xmlns:a16="http://schemas.microsoft.com/office/drawing/2014/main" id="{DA4CA006-1F1F-4B85-BAED-1B51D277FE9D}"/>
              </a:ext>
            </a:extLst>
          </p:cNvPr>
          <p:cNvSpPr/>
          <p:nvPr/>
        </p:nvSpPr>
        <p:spPr>
          <a:xfrm>
            <a:off x="219346" y="5293153"/>
            <a:ext cx="1436121" cy="3789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L" sz="800" dirty="0">
                <a:solidFill>
                  <a:srgbClr val="FF0000"/>
                </a:solidFill>
              </a:rPr>
              <a:t>Downstream</a:t>
            </a:r>
            <a:r>
              <a:rPr lang="es-CL" sz="800" dirty="0">
                <a:solidFill>
                  <a:schemeClr val="tx1"/>
                </a:solidFill>
              </a:rPr>
              <a:t> (hacia dónde va)</a:t>
            </a:r>
          </a:p>
          <a:p>
            <a:pPr algn="just"/>
            <a:r>
              <a:rPr lang="es-CL" sz="800" dirty="0">
                <a:solidFill>
                  <a:schemeClr val="tx1"/>
                </a:solidFill>
              </a:rPr>
              <a:t>Upstream (de dónde viene)</a:t>
            </a:r>
          </a:p>
        </p:txBody>
      </p:sp>
      <p:sp>
        <p:nvSpPr>
          <p:cNvPr id="90" name="Rectángulo 89">
            <a:extLst>
              <a:ext uri="{FF2B5EF4-FFF2-40B4-BE49-F238E27FC236}">
                <a16:creationId xmlns:a16="http://schemas.microsoft.com/office/drawing/2014/main" id="{D60BA9C2-63DD-4EF1-B07C-367FC4B0F14E}"/>
              </a:ext>
            </a:extLst>
          </p:cNvPr>
          <p:cNvSpPr/>
          <p:nvPr/>
        </p:nvSpPr>
        <p:spPr>
          <a:xfrm>
            <a:off x="1942311" y="739365"/>
            <a:ext cx="1698558" cy="4178989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chemeClr val="tx1"/>
              </a:solidFill>
            </a:endParaRPr>
          </a:p>
        </p:txBody>
      </p:sp>
      <p:sp>
        <p:nvSpPr>
          <p:cNvPr id="95" name="Rectángulo 94">
            <a:extLst>
              <a:ext uri="{FF2B5EF4-FFF2-40B4-BE49-F238E27FC236}">
                <a16:creationId xmlns:a16="http://schemas.microsoft.com/office/drawing/2014/main" id="{C3DBD588-3B6C-4891-92C1-7A87BEFDE2D0}"/>
              </a:ext>
            </a:extLst>
          </p:cNvPr>
          <p:cNvSpPr/>
          <p:nvPr/>
        </p:nvSpPr>
        <p:spPr>
          <a:xfrm>
            <a:off x="2029893" y="1308880"/>
            <a:ext cx="1536971" cy="23896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L" sz="1000" b="1" dirty="0">
                <a:solidFill>
                  <a:schemeClr val="tx1"/>
                </a:solidFill>
              </a:rPr>
              <a:t>Eval PROBABILIDAD</a:t>
            </a:r>
          </a:p>
        </p:txBody>
      </p:sp>
      <p:sp>
        <p:nvSpPr>
          <p:cNvPr id="96" name="Diagrama de flujo: combinar 95">
            <a:extLst>
              <a:ext uri="{FF2B5EF4-FFF2-40B4-BE49-F238E27FC236}">
                <a16:creationId xmlns:a16="http://schemas.microsoft.com/office/drawing/2014/main" id="{DBA9D406-BEED-4841-B676-F1B49DEAB9BB}"/>
              </a:ext>
            </a:extLst>
          </p:cNvPr>
          <p:cNvSpPr/>
          <p:nvPr/>
        </p:nvSpPr>
        <p:spPr>
          <a:xfrm>
            <a:off x="3350990" y="1360662"/>
            <a:ext cx="113304" cy="114561"/>
          </a:xfrm>
          <a:prstGeom prst="flowChartMerg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7" name="Rectángulo 96">
            <a:extLst>
              <a:ext uri="{FF2B5EF4-FFF2-40B4-BE49-F238E27FC236}">
                <a16:creationId xmlns:a16="http://schemas.microsoft.com/office/drawing/2014/main" id="{AD1EC46C-4E00-4BA5-9C35-047B70EDB4D8}"/>
              </a:ext>
            </a:extLst>
          </p:cNvPr>
          <p:cNvSpPr/>
          <p:nvPr/>
        </p:nvSpPr>
        <p:spPr>
          <a:xfrm>
            <a:off x="2015306" y="1538241"/>
            <a:ext cx="1574139" cy="270165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CL" sz="1000" dirty="0">
              <a:solidFill>
                <a:schemeClr val="tx1"/>
              </a:solidFill>
            </a:endParaRPr>
          </a:p>
          <a:p>
            <a:pPr algn="just"/>
            <a:endParaRPr lang="es-CL" sz="1000" dirty="0">
              <a:solidFill>
                <a:schemeClr val="tx1"/>
              </a:solidFill>
            </a:endParaRPr>
          </a:p>
          <a:p>
            <a:pPr algn="just"/>
            <a:endParaRPr lang="es-CL" sz="1000" dirty="0">
              <a:solidFill>
                <a:schemeClr val="tx1"/>
              </a:solidFill>
            </a:endParaRPr>
          </a:p>
          <a:p>
            <a:pPr algn="just"/>
            <a:endParaRPr lang="es-CL" sz="1000" dirty="0">
              <a:solidFill>
                <a:schemeClr val="tx1"/>
              </a:solidFill>
            </a:endParaRPr>
          </a:p>
        </p:txBody>
      </p:sp>
      <p:sp>
        <p:nvSpPr>
          <p:cNvPr id="99" name="Rectángulo 98">
            <a:extLst>
              <a:ext uri="{FF2B5EF4-FFF2-40B4-BE49-F238E27FC236}">
                <a16:creationId xmlns:a16="http://schemas.microsoft.com/office/drawing/2014/main" id="{44FC1DA4-5C5B-4AA3-B8F9-9B9821ED12FE}"/>
              </a:ext>
            </a:extLst>
          </p:cNvPr>
          <p:cNvSpPr/>
          <p:nvPr/>
        </p:nvSpPr>
        <p:spPr>
          <a:xfrm>
            <a:off x="149296" y="828781"/>
            <a:ext cx="1559965" cy="424449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200" b="1" dirty="0">
                <a:solidFill>
                  <a:schemeClr val="tx1"/>
                </a:solidFill>
              </a:rPr>
              <a:t>SELECCIONE TIPO DE CONECTIVIDAD</a:t>
            </a:r>
          </a:p>
        </p:txBody>
      </p:sp>
      <p:sp>
        <p:nvSpPr>
          <p:cNvPr id="101" name="Rectángulo 100">
            <a:extLst>
              <a:ext uri="{FF2B5EF4-FFF2-40B4-BE49-F238E27FC236}">
                <a16:creationId xmlns:a16="http://schemas.microsoft.com/office/drawing/2014/main" id="{429D42E6-4D53-415D-8CFB-B38EF81ED16F}"/>
              </a:ext>
            </a:extLst>
          </p:cNvPr>
          <p:cNvSpPr/>
          <p:nvPr/>
        </p:nvSpPr>
        <p:spPr>
          <a:xfrm>
            <a:off x="2000704" y="818341"/>
            <a:ext cx="1559965" cy="424449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200" b="1" dirty="0">
                <a:solidFill>
                  <a:schemeClr val="tx1"/>
                </a:solidFill>
              </a:rPr>
              <a:t>SELECCIONE TIPO DE RESULTADOS</a:t>
            </a:r>
          </a:p>
        </p:txBody>
      </p:sp>
      <p:sp>
        <p:nvSpPr>
          <p:cNvPr id="103" name="Rectángulo 102">
            <a:extLst>
              <a:ext uri="{FF2B5EF4-FFF2-40B4-BE49-F238E27FC236}">
                <a16:creationId xmlns:a16="http://schemas.microsoft.com/office/drawing/2014/main" id="{ADFF2770-59C1-4691-AD26-3EE33EF3DAF7}"/>
              </a:ext>
            </a:extLst>
          </p:cNvPr>
          <p:cNvSpPr/>
          <p:nvPr/>
        </p:nvSpPr>
        <p:spPr>
          <a:xfrm>
            <a:off x="2081046" y="1604898"/>
            <a:ext cx="1434401" cy="237398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L" sz="1000" b="1" dirty="0">
                <a:solidFill>
                  <a:schemeClr val="tx1"/>
                </a:solidFill>
              </a:rPr>
              <a:t># Box individual</a:t>
            </a:r>
          </a:p>
        </p:txBody>
      </p:sp>
      <p:sp>
        <p:nvSpPr>
          <p:cNvPr id="104" name="Rectángulo 103">
            <a:extLst>
              <a:ext uri="{FF2B5EF4-FFF2-40B4-BE49-F238E27FC236}">
                <a16:creationId xmlns:a16="http://schemas.microsoft.com/office/drawing/2014/main" id="{0DAA3DD1-6E74-4D2C-A1F9-4E7F44CB6CB9}"/>
              </a:ext>
            </a:extLst>
          </p:cNvPr>
          <p:cNvSpPr/>
          <p:nvPr/>
        </p:nvSpPr>
        <p:spPr>
          <a:xfrm>
            <a:off x="2074322" y="2250339"/>
            <a:ext cx="1434401" cy="237398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L" sz="1000" b="1" dirty="0">
                <a:solidFill>
                  <a:schemeClr val="tx1"/>
                </a:solidFill>
              </a:rPr>
              <a:t># Agrupación boxes</a:t>
            </a:r>
          </a:p>
        </p:txBody>
      </p:sp>
      <p:sp>
        <p:nvSpPr>
          <p:cNvPr id="105" name="Diagrama de flujo: combinar 104">
            <a:extLst>
              <a:ext uri="{FF2B5EF4-FFF2-40B4-BE49-F238E27FC236}">
                <a16:creationId xmlns:a16="http://schemas.microsoft.com/office/drawing/2014/main" id="{FCD0018A-68AA-4078-B571-4A8FFDB901DE}"/>
              </a:ext>
            </a:extLst>
          </p:cNvPr>
          <p:cNvSpPr/>
          <p:nvPr/>
        </p:nvSpPr>
        <p:spPr>
          <a:xfrm>
            <a:off x="3338768" y="2303753"/>
            <a:ext cx="113304" cy="114561"/>
          </a:xfrm>
          <a:prstGeom prst="flowChartMerg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8" name="Rectángulo 107">
            <a:extLst>
              <a:ext uri="{FF2B5EF4-FFF2-40B4-BE49-F238E27FC236}">
                <a16:creationId xmlns:a16="http://schemas.microsoft.com/office/drawing/2014/main" id="{160AB15F-D5F2-4F8A-9E6C-AF1629391419}"/>
              </a:ext>
            </a:extLst>
          </p:cNvPr>
          <p:cNvSpPr/>
          <p:nvPr/>
        </p:nvSpPr>
        <p:spPr>
          <a:xfrm>
            <a:off x="3335408" y="2487737"/>
            <a:ext cx="180000" cy="180000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1" name="Rectángulo 110">
            <a:extLst>
              <a:ext uri="{FF2B5EF4-FFF2-40B4-BE49-F238E27FC236}">
                <a16:creationId xmlns:a16="http://schemas.microsoft.com/office/drawing/2014/main" id="{E0E1D009-DA6F-4AC1-9AC8-3996578E6E9E}"/>
              </a:ext>
            </a:extLst>
          </p:cNvPr>
          <p:cNvSpPr/>
          <p:nvPr/>
        </p:nvSpPr>
        <p:spPr>
          <a:xfrm>
            <a:off x="2255408" y="2841731"/>
            <a:ext cx="1080000" cy="180000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800" b="1" dirty="0" err="1">
                <a:solidFill>
                  <a:schemeClr val="tx1"/>
                </a:solidFill>
              </a:rPr>
              <a:t>User</a:t>
            </a:r>
            <a:r>
              <a:rPr lang="es-CL" sz="800" b="1" dirty="0">
                <a:solidFill>
                  <a:schemeClr val="tx1"/>
                </a:solidFill>
              </a:rPr>
              <a:t> </a:t>
            </a:r>
            <a:r>
              <a:rPr lang="es-CL" sz="800" b="1" dirty="0" err="1">
                <a:solidFill>
                  <a:schemeClr val="tx1"/>
                </a:solidFill>
              </a:rPr>
              <a:t>defined</a:t>
            </a:r>
            <a:endParaRPr lang="es-CL" sz="800" b="1" dirty="0">
              <a:solidFill>
                <a:schemeClr val="tx1"/>
              </a:solidFill>
            </a:endParaRPr>
          </a:p>
        </p:txBody>
      </p:sp>
      <p:sp>
        <p:nvSpPr>
          <p:cNvPr id="116" name="Rectángulo 115">
            <a:extLst>
              <a:ext uri="{FF2B5EF4-FFF2-40B4-BE49-F238E27FC236}">
                <a16:creationId xmlns:a16="http://schemas.microsoft.com/office/drawing/2014/main" id="{FE0AA5FC-D774-423E-8170-D59FC8198462}"/>
              </a:ext>
            </a:extLst>
          </p:cNvPr>
          <p:cNvSpPr/>
          <p:nvPr/>
        </p:nvSpPr>
        <p:spPr>
          <a:xfrm>
            <a:off x="3867178" y="828232"/>
            <a:ext cx="671793" cy="424449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200" b="1" dirty="0">
                <a:solidFill>
                  <a:schemeClr val="tx1"/>
                </a:solidFill>
              </a:rPr>
              <a:t>PALETA</a:t>
            </a:r>
          </a:p>
        </p:txBody>
      </p:sp>
      <p:pic>
        <p:nvPicPr>
          <p:cNvPr id="117" name="Imagen 116">
            <a:extLst>
              <a:ext uri="{FF2B5EF4-FFF2-40B4-BE49-F238E27FC236}">
                <a16:creationId xmlns:a16="http://schemas.microsoft.com/office/drawing/2014/main" id="{8E76C6F8-5DD9-4A10-8881-C4ADFC3FD8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862" t="59613" r="43308" b="28430"/>
          <a:stretch/>
        </p:blipFill>
        <p:spPr>
          <a:xfrm rot="10800000">
            <a:off x="4268212" y="1369813"/>
            <a:ext cx="297731" cy="2688059"/>
          </a:xfrm>
          <a:prstGeom prst="rect">
            <a:avLst/>
          </a:prstGeom>
        </p:spPr>
      </p:pic>
      <p:sp>
        <p:nvSpPr>
          <p:cNvPr id="118" name="Rectángulo 117">
            <a:extLst>
              <a:ext uri="{FF2B5EF4-FFF2-40B4-BE49-F238E27FC236}">
                <a16:creationId xmlns:a16="http://schemas.microsoft.com/office/drawing/2014/main" id="{26FB0FEE-6A58-4503-84A5-89D55451C898}"/>
              </a:ext>
            </a:extLst>
          </p:cNvPr>
          <p:cNvSpPr/>
          <p:nvPr/>
        </p:nvSpPr>
        <p:spPr>
          <a:xfrm>
            <a:off x="3823337" y="1477641"/>
            <a:ext cx="506747" cy="169232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800" b="1" dirty="0">
                <a:solidFill>
                  <a:schemeClr val="tx1"/>
                </a:solidFill>
              </a:rPr>
              <a:t>100-90</a:t>
            </a:r>
          </a:p>
        </p:txBody>
      </p:sp>
      <p:sp>
        <p:nvSpPr>
          <p:cNvPr id="119" name="Rectángulo 118">
            <a:extLst>
              <a:ext uri="{FF2B5EF4-FFF2-40B4-BE49-F238E27FC236}">
                <a16:creationId xmlns:a16="http://schemas.microsoft.com/office/drawing/2014/main" id="{FAE4B42B-4042-4EB1-8E2C-96235366DE59}"/>
              </a:ext>
            </a:extLst>
          </p:cNvPr>
          <p:cNvSpPr/>
          <p:nvPr/>
        </p:nvSpPr>
        <p:spPr>
          <a:xfrm>
            <a:off x="3821466" y="1717314"/>
            <a:ext cx="506747" cy="169232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800" b="1" dirty="0">
                <a:solidFill>
                  <a:schemeClr val="tx1"/>
                </a:solidFill>
              </a:rPr>
              <a:t>90-80</a:t>
            </a:r>
          </a:p>
        </p:txBody>
      </p:sp>
      <p:sp>
        <p:nvSpPr>
          <p:cNvPr id="120" name="Rectángulo 119">
            <a:extLst>
              <a:ext uri="{FF2B5EF4-FFF2-40B4-BE49-F238E27FC236}">
                <a16:creationId xmlns:a16="http://schemas.microsoft.com/office/drawing/2014/main" id="{A1B7569E-C36A-47B5-8EB5-83B6FCAE7DDF}"/>
              </a:ext>
            </a:extLst>
          </p:cNvPr>
          <p:cNvSpPr/>
          <p:nvPr/>
        </p:nvSpPr>
        <p:spPr>
          <a:xfrm>
            <a:off x="3821466" y="1956987"/>
            <a:ext cx="506747" cy="169232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800" b="1" dirty="0">
                <a:solidFill>
                  <a:schemeClr val="tx1"/>
                </a:solidFill>
              </a:rPr>
              <a:t>80-70</a:t>
            </a:r>
          </a:p>
        </p:txBody>
      </p:sp>
      <p:sp>
        <p:nvSpPr>
          <p:cNvPr id="121" name="Rectángulo 120">
            <a:extLst>
              <a:ext uri="{FF2B5EF4-FFF2-40B4-BE49-F238E27FC236}">
                <a16:creationId xmlns:a16="http://schemas.microsoft.com/office/drawing/2014/main" id="{18BCF8F9-9E6D-4DCB-A688-B36FB8893E55}"/>
              </a:ext>
            </a:extLst>
          </p:cNvPr>
          <p:cNvSpPr/>
          <p:nvPr/>
        </p:nvSpPr>
        <p:spPr>
          <a:xfrm>
            <a:off x="3821466" y="2185999"/>
            <a:ext cx="506747" cy="169232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800" b="1" dirty="0">
                <a:solidFill>
                  <a:schemeClr val="tx1"/>
                </a:solidFill>
              </a:rPr>
              <a:t>70-60</a:t>
            </a:r>
          </a:p>
        </p:txBody>
      </p:sp>
      <p:sp>
        <p:nvSpPr>
          <p:cNvPr id="122" name="Rectángulo 121">
            <a:extLst>
              <a:ext uri="{FF2B5EF4-FFF2-40B4-BE49-F238E27FC236}">
                <a16:creationId xmlns:a16="http://schemas.microsoft.com/office/drawing/2014/main" id="{B0AFC22C-3C9D-4D85-9065-514A278C3F97}"/>
              </a:ext>
            </a:extLst>
          </p:cNvPr>
          <p:cNvSpPr/>
          <p:nvPr/>
        </p:nvSpPr>
        <p:spPr>
          <a:xfrm>
            <a:off x="3821466" y="2399106"/>
            <a:ext cx="506747" cy="169232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800" b="1" dirty="0">
                <a:solidFill>
                  <a:schemeClr val="tx1"/>
                </a:solidFill>
              </a:rPr>
              <a:t>60-50</a:t>
            </a:r>
          </a:p>
        </p:txBody>
      </p:sp>
      <p:sp>
        <p:nvSpPr>
          <p:cNvPr id="123" name="Rectángulo 122">
            <a:extLst>
              <a:ext uri="{FF2B5EF4-FFF2-40B4-BE49-F238E27FC236}">
                <a16:creationId xmlns:a16="http://schemas.microsoft.com/office/drawing/2014/main" id="{EE2541ED-DC27-45DD-84D2-583A109272A9}"/>
              </a:ext>
            </a:extLst>
          </p:cNvPr>
          <p:cNvSpPr/>
          <p:nvPr/>
        </p:nvSpPr>
        <p:spPr>
          <a:xfrm>
            <a:off x="3821466" y="2646843"/>
            <a:ext cx="506747" cy="169232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800" b="1" dirty="0">
                <a:solidFill>
                  <a:schemeClr val="tx1"/>
                </a:solidFill>
              </a:rPr>
              <a:t>50-40</a:t>
            </a:r>
          </a:p>
        </p:txBody>
      </p:sp>
      <p:sp>
        <p:nvSpPr>
          <p:cNvPr id="124" name="Rectángulo 123">
            <a:extLst>
              <a:ext uri="{FF2B5EF4-FFF2-40B4-BE49-F238E27FC236}">
                <a16:creationId xmlns:a16="http://schemas.microsoft.com/office/drawing/2014/main" id="{8AA0F721-580C-4504-BA9E-905DC88940AD}"/>
              </a:ext>
            </a:extLst>
          </p:cNvPr>
          <p:cNvSpPr/>
          <p:nvPr/>
        </p:nvSpPr>
        <p:spPr>
          <a:xfrm>
            <a:off x="3821466" y="2873402"/>
            <a:ext cx="506747" cy="169232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800" b="1" dirty="0">
                <a:solidFill>
                  <a:schemeClr val="tx1"/>
                </a:solidFill>
              </a:rPr>
              <a:t>40-30</a:t>
            </a:r>
          </a:p>
        </p:txBody>
      </p:sp>
      <p:sp>
        <p:nvSpPr>
          <p:cNvPr id="125" name="Rectángulo 124">
            <a:extLst>
              <a:ext uri="{FF2B5EF4-FFF2-40B4-BE49-F238E27FC236}">
                <a16:creationId xmlns:a16="http://schemas.microsoft.com/office/drawing/2014/main" id="{221029BA-AD13-4DE6-8CA2-750F4EB4CE00}"/>
              </a:ext>
            </a:extLst>
          </p:cNvPr>
          <p:cNvSpPr/>
          <p:nvPr/>
        </p:nvSpPr>
        <p:spPr>
          <a:xfrm>
            <a:off x="3821466" y="3099961"/>
            <a:ext cx="506747" cy="169232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800" b="1" dirty="0">
                <a:solidFill>
                  <a:schemeClr val="tx1"/>
                </a:solidFill>
              </a:rPr>
              <a:t>30-20</a:t>
            </a:r>
          </a:p>
        </p:txBody>
      </p:sp>
      <p:sp>
        <p:nvSpPr>
          <p:cNvPr id="126" name="Rectángulo 125">
            <a:extLst>
              <a:ext uri="{FF2B5EF4-FFF2-40B4-BE49-F238E27FC236}">
                <a16:creationId xmlns:a16="http://schemas.microsoft.com/office/drawing/2014/main" id="{C226CD39-1180-4F89-8A6E-9C7F5F4445ED}"/>
              </a:ext>
            </a:extLst>
          </p:cNvPr>
          <p:cNvSpPr/>
          <p:nvPr/>
        </p:nvSpPr>
        <p:spPr>
          <a:xfrm>
            <a:off x="3821466" y="3337828"/>
            <a:ext cx="506747" cy="169232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800" b="1" dirty="0">
                <a:solidFill>
                  <a:schemeClr val="tx1"/>
                </a:solidFill>
              </a:rPr>
              <a:t>20-10</a:t>
            </a:r>
          </a:p>
        </p:txBody>
      </p:sp>
      <p:sp>
        <p:nvSpPr>
          <p:cNvPr id="127" name="Rectángulo 126">
            <a:extLst>
              <a:ext uri="{FF2B5EF4-FFF2-40B4-BE49-F238E27FC236}">
                <a16:creationId xmlns:a16="http://schemas.microsoft.com/office/drawing/2014/main" id="{53119D54-0B9F-44FA-AA65-A08FE105DFB1}"/>
              </a:ext>
            </a:extLst>
          </p:cNvPr>
          <p:cNvSpPr/>
          <p:nvPr/>
        </p:nvSpPr>
        <p:spPr>
          <a:xfrm>
            <a:off x="3821466" y="3571126"/>
            <a:ext cx="506747" cy="169232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800" b="1" dirty="0">
                <a:solidFill>
                  <a:schemeClr val="tx1"/>
                </a:solidFill>
              </a:rPr>
              <a:t>10-0</a:t>
            </a:r>
          </a:p>
        </p:txBody>
      </p:sp>
      <p:sp>
        <p:nvSpPr>
          <p:cNvPr id="128" name="Rectángulo 127">
            <a:extLst>
              <a:ext uri="{FF2B5EF4-FFF2-40B4-BE49-F238E27FC236}">
                <a16:creationId xmlns:a16="http://schemas.microsoft.com/office/drawing/2014/main" id="{5EC51EF1-4E91-42F6-B117-C3F7DEBBC869}"/>
              </a:ext>
            </a:extLst>
          </p:cNvPr>
          <p:cNvSpPr/>
          <p:nvPr/>
        </p:nvSpPr>
        <p:spPr>
          <a:xfrm>
            <a:off x="3821466" y="3798924"/>
            <a:ext cx="506747" cy="169232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8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129" name="Rectángulo 128">
            <a:extLst>
              <a:ext uri="{FF2B5EF4-FFF2-40B4-BE49-F238E27FC236}">
                <a16:creationId xmlns:a16="http://schemas.microsoft.com/office/drawing/2014/main" id="{A3459372-DD0F-44C2-AC65-E32A8D299C51}"/>
              </a:ext>
            </a:extLst>
          </p:cNvPr>
          <p:cNvSpPr/>
          <p:nvPr/>
        </p:nvSpPr>
        <p:spPr>
          <a:xfrm>
            <a:off x="3840127" y="4075595"/>
            <a:ext cx="698843" cy="293472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1000" b="1" dirty="0">
                <a:solidFill>
                  <a:schemeClr val="tx1"/>
                </a:solidFill>
              </a:rPr>
              <a:t>Otras</a:t>
            </a:r>
          </a:p>
          <a:p>
            <a:r>
              <a:rPr lang="es-CL" sz="1000" b="1" dirty="0">
                <a:solidFill>
                  <a:schemeClr val="tx1"/>
                </a:solidFill>
              </a:rPr>
              <a:t>paletas</a:t>
            </a:r>
          </a:p>
        </p:txBody>
      </p:sp>
      <p:sp>
        <p:nvSpPr>
          <p:cNvPr id="130" name="Diagrama de flujo: combinar 129">
            <a:extLst>
              <a:ext uri="{FF2B5EF4-FFF2-40B4-BE49-F238E27FC236}">
                <a16:creationId xmlns:a16="http://schemas.microsoft.com/office/drawing/2014/main" id="{BB8BA740-23FE-4068-8CA0-6246C855BBE1}"/>
              </a:ext>
            </a:extLst>
          </p:cNvPr>
          <p:cNvSpPr/>
          <p:nvPr/>
        </p:nvSpPr>
        <p:spPr>
          <a:xfrm>
            <a:off x="4360425" y="4165050"/>
            <a:ext cx="113304" cy="114561"/>
          </a:xfrm>
          <a:prstGeom prst="flowChartMerg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2" name="Rectángulo 131">
            <a:extLst>
              <a:ext uri="{FF2B5EF4-FFF2-40B4-BE49-F238E27FC236}">
                <a16:creationId xmlns:a16="http://schemas.microsoft.com/office/drawing/2014/main" id="{61194939-1189-4C47-A9E8-34C0A1F1F74A}"/>
              </a:ext>
            </a:extLst>
          </p:cNvPr>
          <p:cNvSpPr/>
          <p:nvPr/>
        </p:nvSpPr>
        <p:spPr>
          <a:xfrm>
            <a:off x="3337719" y="2664952"/>
            <a:ext cx="180000" cy="180000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3" name="Rectángulo 132">
            <a:extLst>
              <a:ext uri="{FF2B5EF4-FFF2-40B4-BE49-F238E27FC236}">
                <a16:creationId xmlns:a16="http://schemas.microsoft.com/office/drawing/2014/main" id="{FDD72BDB-FCDD-40E4-9F86-E5C46477C05F}"/>
              </a:ext>
            </a:extLst>
          </p:cNvPr>
          <p:cNvSpPr/>
          <p:nvPr/>
        </p:nvSpPr>
        <p:spPr>
          <a:xfrm>
            <a:off x="3338568" y="2846080"/>
            <a:ext cx="180000" cy="180000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4" name="Rectángulo 133">
            <a:extLst>
              <a:ext uri="{FF2B5EF4-FFF2-40B4-BE49-F238E27FC236}">
                <a16:creationId xmlns:a16="http://schemas.microsoft.com/office/drawing/2014/main" id="{92F71042-C836-40C7-B654-43A6F466EC66}"/>
              </a:ext>
            </a:extLst>
          </p:cNvPr>
          <p:cNvSpPr/>
          <p:nvPr/>
        </p:nvSpPr>
        <p:spPr>
          <a:xfrm>
            <a:off x="2258210" y="3656933"/>
            <a:ext cx="1080000" cy="180000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800" b="1" dirty="0">
                <a:solidFill>
                  <a:schemeClr val="tx1"/>
                </a:solidFill>
              </a:rPr>
              <a:t>Pre- defined  boxes </a:t>
            </a:r>
          </a:p>
        </p:txBody>
      </p:sp>
      <p:sp>
        <p:nvSpPr>
          <p:cNvPr id="135" name="Diagrama de flujo: combinar 134">
            <a:extLst>
              <a:ext uri="{FF2B5EF4-FFF2-40B4-BE49-F238E27FC236}">
                <a16:creationId xmlns:a16="http://schemas.microsoft.com/office/drawing/2014/main" id="{5DD0D219-7B6B-40F9-A5D6-345FE6F38187}"/>
              </a:ext>
            </a:extLst>
          </p:cNvPr>
          <p:cNvSpPr/>
          <p:nvPr/>
        </p:nvSpPr>
        <p:spPr>
          <a:xfrm>
            <a:off x="3237366" y="3703206"/>
            <a:ext cx="72000" cy="72000"/>
          </a:xfrm>
          <a:prstGeom prst="flowChartMerg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6" name="Rectángulo 135">
            <a:extLst>
              <a:ext uri="{FF2B5EF4-FFF2-40B4-BE49-F238E27FC236}">
                <a16:creationId xmlns:a16="http://schemas.microsoft.com/office/drawing/2014/main" id="{7AA506AA-2AA0-491B-BCEE-3F309C204E3C}"/>
              </a:ext>
            </a:extLst>
          </p:cNvPr>
          <p:cNvSpPr/>
          <p:nvPr/>
        </p:nvSpPr>
        <p:spPr>
          <a:xfrm>
            <a:off x="2767935" y="3837706"/>
            <a:ext cx="572531" cy="123569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800" dirty="0">
                <a:solidFill>
                  <a:schemeClr val="tx1"/>
                </a:solidFill>
              </a:rPr>
              <a:t>Barrio 1A</a:t>
            </a:r>
          </a:p>
        </p:txBody>
      </p:sp>
      <p:sp>
        <p:nvSpPr>
          <p:cNvPr id="139" name="Rectángulo 138">
            <a:extLst>
              <a:ext uri="{FF2B5EF4-FFF2-40B4-BE49-F238E27FC236}">
                <a16:creationId xmlns:a16="http://schemas.microsoft.com/office/drawing/2014/main" id="{C392E313-159B-40A7-8C96-1D0E1335F1B7}"/>
              </a:ext>
            </a:extLst>
          </p:cNvPr>
          <p:cNvSpPr/>
          <p:nvPr/>
        </p:nvSpPr>
        <p:spPr>
          <a:xfrm>
            <a:off x="2769410" y="3959670"/>
            <a:ext cx="572531" cy="123569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800" dirty="0">
                <a:solidFill>
                  <a:schemeClr val="tx1"/>
                </a:solidFill>
              </a:rPr>
              <a:t>Barrio 1B</a:t>
            </a:r>
          </a:p>
        </p:txBody>
      </p:sp>
      <p:sp>
        <p:nvSpPr>
          <p:cNvPr id="140" name="Rectángulo 139">
            <a:extLst>
              <a:ext uri="{FF2B5EF4-FFF2-40B4-BE49-F238E27FC236}">
                <a16:creationId xmlns:a16="http://schemas.microsoft.com/office/drawing/2014/main" id="{56370395-0F90-4643-BD09-67F848E3176B}"/>
              </a:ext>
            </a:extLst>
          </p:cNvPr>
          <p:cNvSpPr/>
          <p:nvPr/>
        </p:nvSpPr>
        <p:spPr>
          <a:xfrm>
            <a:off x="2769410" y="4084367"/>
            <a:ext cx="572531" cy="123569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800" dirty="0">
                <a:solidFill>
                  <a:schemeClr val="tx1"/>
                </a:solidFill>
              </a:rPr>
              <a:t>Barrio 2</a:t>
            </a:r>
          </a:p>
        </p:txBody>
      </p:sp>
      <p:sp>
        <p:nvSpPr>
          <p:cNvPr id="143" name="Rectángulo 142">
            <a:extLst>
              <a:ext uri="{FF2B5EF4-FFF2-40B4-BE49-F238E27FC236}">
                <a16:creationId xmlns:a16="http://schemas.microsoft.com/office/drawing/2014/main" id="{1D6192FC-75D3-4076-8110-F2697CDD8701}"/>
              </a:ext>
            </a:extLst>
          </p:cNvPr>
          <p:cNvSpPr/>
          <p:nvPr/>
        </p:nvSpPr>
        <p:spPr>
          <a:xfrm>
            <a:off x="2029243" y="4310936"/>
            <a:ext cx="1536971" cy="23896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L" sz="1000" b="1" dirty="0">
                <a:solidFill>
                  <a:schemeClr val="tx1"/>
                </a:solidFill>
              </a:rPr>
              <a:t>MATRIZ RESIDENCIA</a:t>
            </a:r>
          </a:p>
        </p:txBody>
      </p:sp>
      <p:sp>
        <p:nvSpPr>
          <p:cNvPr id="144" name="Rectángulo 143">
            <a:extLst>
              <a:ext uri="{FF2B5EF4-FFF2-40B4-BE49-F238E27FC236}">
                <a16:creationId xmlns:a16="http://schemas.microsoft.com/office/drawing/2014/main" id="{F4214E7C-FEF2-4041-ADA7-1B08EBFE37F8}"/>
              </a:ext>
            </a:extLst>
          </p:cNvPr>
          <p:cNvSpPr/>
          <p:nvPr/>
        </p:nvSpPr>
        <p:spPr>
          <a:xfrm>
            <a:off x="2029243" y="4622726"/>
            <a:ext cx="1536971" cy="23896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L" sz="1000" b="1" dirty="0">
                <a:solidFill>
                  <a:schemeClr val="tx1"/>
                </a:solidFill>
              </a:rPr>
              <a:t>OVERLAPPING MATRIX</a:t>
            </a:r>
          </a:p>
        </p:txBody>
      </p:sp>
      <p:sp>
        <p:nvSpPr>
          <p:cNvPr id="148" name="Rectángulo 147">
            <a:extLst>
              <a:ext uri="{FF2B5EF4-FFF2-40B4-BE49-F238E27FC236}">
                <a16:creationId xmlns:a16="http://schemas.microsoft.com/office/drawing/2014/main" id="{E37D1AC3-1D7E-487E-B1C7-B166C5421EDD}"/>
              </a:ext>
            </a:extLst>
          </p:cNvPr>
          <p:cNvSpPr/>
          <p:nvPr/>
        </p:nvSpPr>
        <p:spPr>
          <a:xfrm>
            <a:off x="4894253" y="5555185"/>
            <a:ext cx="1478858" cy="233792"/>
          </a:xfrm>
          <a:prstGeom prst="rect">
            <a:avLst/>
          </a:prstGeom>
          <a:solidFill>
            <a:schemeClr val="bg1"/>
          </a:solidFill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200" b="1" dirty="0">
                <a:solidFill>
                  <a:schemeClr val="tx1"/>
                </a:solidFill>
              </a:rPr>
              <a:t>LONG	LAT</a:t>
            </a:r>
          </a:p>
        </p:txBody>
      </p:sp>
      <p:sp>
        <p:nvSpPr>
          <p:cNvPr id="149" name="Rectángulo 148">
            <a:extLst>
              <a:ext uri="{FF2B5EF4-FFF2-40B4-BE49-F238E27FC236}">
                <a16:creationId xmlns:a16="http://schemas.microsoft.com/office/drawing/2014/main" id="{7AA6C943-3793-4872-A7EA-C933B009A473}"/>
              </a:ext>
            </a:extLst>
          </p:cNvPr>
          <p:cNvSpPr/>
          <p:nvPr/>
        </p:nvSpPr>
        <p:spPr>
          <a:xfrm>
            <a:off x="4894253" y="5784047"/>
            <a:ext cx="1478858" cy="233792"/>
          </a:xfrm>
          <a:prstGeom prst="rect">
            <a:avLst/>
          </a:prstGeom>
          <a:solidFill>
            <a:schemeClr val="bg1"/>
          </a:solidFill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000" b="1" dirty="0">
                <a:solidFill>
                  <a:schemeClr val="tx1"/>
                </a:solidFill>
              </a:rPr>
              <a:t>-73,1252             -42,2218</a:t>
            </a:r>
          </a:p>
        </p:txBody>
      </p:sp>
      <p:sp>
        <p:nvSpPr>
          <p:cNvPr id="152" name="Diagrama de flujo: combinar 151">
            <a:extLst>
              <a:ext uri="{FF2B5EF4-FFF2-40B4-BE49-F238E27FC236}">
                <a16:creationId xmlns:a16="http://schemas.microsoft.com/office/drawing/2014/main" id="{E1BA32D6-9F07-4C83-A68B-2A290C0C008C}"/>
              </a:ext>
            </a:extLst>
          </p:cNvPr>
          <p:cNvSpPr/>
          <p:nvPr/>
        </p:nvSpPr>
        <p:spPr>
          <a:xfrm>
            <a:off x="3226304" y="2884329"/>
            <a:ext cx="72000" cy="72000"/>
          </a:xfrm>
          <a:prstGeom prst="flowChartMerg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3" name="Rectángulo 152">
            <a:extLst>
              <a:ext uri="{FF2B5EF4-FFF2-40B4-BE49-F238E27FC236}">
                <a16:creationId xmlns:a16="http://schemas.microsoft.com/office/drawing/2014/main" id="{3BBB476D-5988-4401-B615-6E2BB354B70A}"/>
              </a:ext>
            </a:extLst>
          </p:cNvPr>
          <p:cNvSpPr/>
          <p:nvPr/>
        </p:nvSpPr>
        <p:spPr>
          <a:xfrm>
            <a:off x="2476588" y="3027050"/>
            <a:ext cx="864000" cy="144000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800" dirty="0">
                <a:solidFill>
                  <a:schemeClr val="tx1"/>
                </a:solidFill>
              </a:rPr>
              <a:t>Select Long - Lat</a:t>
            </a:r>
          </a:p>
        </p:txBody>
      </p:sp>
      <p:sp>
        <p:nvSpPr>
          <p:cNvPr id="154" name="Rectángulo 153">
            <a:extLst>
              <a:ext uri="{FF2B5EF4-FFF2-40B4-BE49-F238E27FC236}">
                <a16:creationId xmlns:a16="http://schemas.microsoft.com/office/drawing/2014/main" id="{CB360319-BABC-48C9-A75D-CD197DC55858}"/>
              </a:ext>
            </a:extLst>
          </p:cNvPr>
          <p:cNvSpPr/>
          <p:nvPr/>
        </p:nvSpPr>
        <p:spPr>
          <a:xfrm>
            <a:off x="2476588" y="3169866"/>
            <a:ext cx="864000" cy="144000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800" dirty="0">
                <a:solidFill>
                  <a:schemeClr val="tx1"/>
                </a:solidFill>
              </a:rPr>
              <a:t>Select Manually</a:t>
            </a:r>
          </a:p>
        </p:txBody>
      </p:sp>
      <p:sp>
        <p:nvSpPr>
          <p:cNvPr id="155" name="Rectángulo 154">
            <a:extLst>
              <a:ext uri="{FF2B5EF4-FFF2-40B4-BE49-F238E27FC236}">
                <a16:creationId xmlns:a16="http://schemas.microsoft.com/office/drawing/2014/main" id="{576CCB08-CA9D-4969-A5D1-D8DBAEA08150}"/>
              </a:ext>
            </a:extLst>
          </p:cNvPr>
          <p:cNvSpPr/>
          <p:nvPr/>
        </p:nvSpPr>
        <p:spPr>
          <a:xfrm>
            <a:off x="4876838" y="801336"/>
            <a:ext cx="1440000" cy="224134"/>
          </a:xfrm>
          <a:prstGeom prst="rect">
            <a:avLst/>
          </a:prstGeom>
          <a:solidFill>
            <a:schemeClr val="bg1"/>
          </a:solidFill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1200" b="1" dirty="0">
                <a:solidFill>
                  <a:schemeClr val="tx1"/>
                </a:solidFill>
              </a:rPr>
              <a:t>PROBABILITY </a:t>
            </a:r>
          </a:p>
        </p:txBody>
      </p:sp>
      <p:sp>
        <p:nvSpPr>
          <p:cNvPr id="156" name="Rectángulo 155">
            <a:extLst>
              <a:ext uri="{FF2B5EF4-FFF2-40B4-BE49-F238E27FC236}">
                <a16:creationId xmlns:a16="http://schemas.microsoft.com/office/drawing/2014/main" id="{1ED5D395-C77D-48DC-896D-6358515D34AE}"/>
              </a:ext>
            </a:extLst>
          </p:cNvPr>
          <p:cNvSpPr/>
          <p:nvPr/>
        </p:nvSpPr>
        <p:spPr>
          <a:xfrm>
            <a:off x="5839061" y="798158"/>
            <a:ext cx="468000" cy="226929"/>
          </a:xfrm>
          <a:prstGeom prst="rect">
            <a:avLst/>
          </a:prstGeom>
          <a:noFill/>
          <a:ln w="63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CL" sz="1000" b="1" dirty="0">
                <a:solidFill>
                  <a:schemeClr val="tx1"/>
                </a:solidFill>
              </a:rPr>
              <a:t>15%</a:t>
            </a:r>
          </a:p>
        </p:txBody>
      </p:sp>
      <p:sp>
        <p:nvSpPr>
          <p:cNvPr id="157" name="Rectángulo 156">
            <a:extLst>
              <a:ext uri="{FF2B5EF4-FFF2-40B4-BE49-F238E27FC236}">
                <a16:creationId xmlns:a16="http://schemas.microsoft.com/office/drawing/2014/main" id="{EC90337C-A2A6-433A-8173-EE144976AD2F}"/>
              </a:ext>
            </a:extLst>
          </p:cNvPr>
          <p:cNvSpPr/>
          <p:nvPr/>
        </p:nvSpPr>
        <p:spPr>
          <a:xfrm>
            <a:off x="2283601" y="5025085"/>
            <a:ext cx="1076603" cy="4575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200" b="1" dirty="0">
                <a:solidFill>
                  <a:schemeClr val="tx1"/>
                </a:solidFill>
              </a:rPr>
              <a:t>MOSTRAR RESULTADOS</a:t>
            </a:r>
          </a:p>
        </p:txBody>
      </p:sp>
      <p:sp>
        <p:nvSpPr>
          <p:cNvPr id="158" name="Rectángulo 157">
            <a:extLst>
              <a:ext uri="{FF2B5EF4-FFF2-40B4-BE49-F238E27FC236}">
                <a16:creationId xmlns:a16="http://schemas.microsoft.com/office/drawing/2014/main" id="{470DB930-AC90-4039-9E7C-D312A438C780}"/>
              </a:ext>
            </a:extLst>
          </p:cNvPr>
          <p:cNvSpPr/>
          <p:nvPr/>
        </p:nvSpPr>
        <p:spPr>
          <a:xfrm>
            <a:off x="4888872" y="1117152"/>
            <a:ext cx="1426157" cy="224134"/>
          </a:xfrm>
          <a:prstGeom prst="rect">
            <a:avLst/>
          </a:prstGeom>
          <a:solidFill>
            <a:schemeClr val="bg1"/>
          </a:solidFill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1200" b="1" dirty="0">
                <a:solidFill>
                  <a:schemeClr val="tx1"/>
                </a:solidFill>
              </a:rPr>
              <a:t>PARTICLE AGE</a:t>
            </a:r>
          </a:p>
        </p:txBody>
      </p:sp>
      <p:sp>
        <p:nvSpPr>
          <p:cNvPr id="160" name="Rectángulo 159">
            <a:extLst>
              <a:ext uri="{FF2B5EF4-FFF2-40B4-BE49-F238E27FC236}">
                <a16:creationId xmlns:a16="http://schemas.microsoft.com/office/drawing/2014/main" id="{01056412-E4C6-4CA3-A222-F6BB28E694BA}"/>
              </a:ext>
            </a:extLst>
          </p:cNvPr>
          <p:cNvSpPr/>
          <p:nvPr/>
        </p:nvSpPr>
        <p:spPr>
          <a:xfrm>
            <a:off x="4888872" y="1341287"/>
            <a:ext cx="1426157" cy="919118"/>
          </a:xfrm>
          <a:prstGeom prst="rect">
            <a:avLst/>
          </a:prstGeom>
          <a:solidFill>
            <a:schemeClr val="bg1"/>
          </a:solidFill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L" sz="1200" b="1" dirty="0">
              <a:solidFill>
                <a:schemeClr val="tx1"/>
              </a:solidFill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7B46CC0-B475-4739-8FBF-9F9B600AC334}"/>
              </a:ext>
            </a:extLst>
          </p:cNvPr>
          <p:cNvSpPr/>
          <p:nvPr/>
        </p:nvSpPr>
        <p:spPr>
          <a:xfrm>
            <a:off x="5120474" y="2131520"/>
            <a:ext cx="994299" cy="1029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900" dirty="0">
                <a:solidFill>
                  <a:schemeClr val="tx1"/>
                </a:solidFill>
              </a:rPr>
              <a:t>Edad</a:t>
            </a:r>
          </a:p>
        </p:txBody>
      </p:sp>
      <p:sp>
        <p:nvSpPr>
          <p:cNvPr id="162" name="Rectángulo 161">
            <a:extLst>
              <a:ext uri="{FF2B5EF4-FFF2-40B4-BE49-F238E27FC236}">
                <a16:creationId xmlns:a16="http://schemas.microsoft.com/office/drawing/2014/main" id="{8B0A5F97-C516-4D42-9B86-FFBD53637A4C}"/>
              </a:ext>
            </a:extLst>
          </p:cNvPr>
          <p:cNvSpPr/>
          <p:nvPr/>
        </p:nvSpPr>
        <p:spPr>
          <a:xfrm rot="16200000">
            <a:off x="4576770" y="1668263"/>
            <a:ext cx="765213" cy="1265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900" dirty="0">
                <a:solidFill>
                  <a:schemeClr val="tx1"/>
                </a:solidFill>
              </a:rPr>
              <a:t>% partículas</a:t>
            </a:r>
          </a:p>
        </p:txBody>
      </p:sp>
      <p:sp>
        <p:nvSpPr>
          <p:cNvPr id="164" name="Rectángulo 163">
            <a:extLst>
              <a:ext uri="{FF2B5EF4-FFF2-40B4-BE49-F238E27FC236}">
                <a16:creationId xmlns:a16="http://schemas.microsoft.com/office/drawing/2014/main" id="{6E899412-8946-4908-AE44-4D9ED5C4C7E3}"/>
              </a:ext>
            </a:extLst>
          </p:cNvPr>
          <p:cNvSpPr/>
          <p:nvPr/>
        </p:nvSpPr>
        <p:spPr>
          <a:xfrm>
            <a:off x="4896694" y="2369676"/>
            <a:ext cx="1426157" cy="224134"/>
          </a:xfrm>
          <a:prstGeom prst="rect">
            <a:avLst/>
          </a:prstGeom>
          <a:solidFill>
            <a:schemeClr val="bg1"/>
          </a:solidFill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1200" b="1" dirty="0">
                <a:solidFill>
                  <a:schemeClr val="tx1"/>
                </a:solidFill>
              </a:rPr>
              <a:t>Concentración</a:t>
            </a:r>
          </a:p>
        </p:txBody>
      </p:sp>
      <p:sp>
        <p:nvSpPr>
          <p:cNvPr id="165" name="Rectángulo 164">
            <a:extLst>
              <a:ext uri="{FF2B5EF4-FFF2-40B4-BE49-F238E27FC236}">
                <a16:creationId xmlns:a16="http://schemas.microsoft.com/office/drawing/2014/main" id="{E29AFADB-DC06-4253-906E-424F30B99B33}"/>
              </a:ext>
            </a:extLst>
          </p:cNvPr>
          <p:cNvSpPr/>
          <p:nvPr/>
        </p:nvSpPr>
        <p:spPr>
          <a:xfrm>
            <a:off x="4896694" y="2593811"/>
            <a:ext cx="1426157" cy="919118"/>
          </a:xfrm>
          <a:prstGeom prst="rect">
            <a:avLst/>
          </a:prstGeom>
          <a:solidFill>
            <a:schemeClr val="bg1"/>
          </a:solidFill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L" sz="1200" b="1" dirty="0">
              <a:solidFill>
                <a:schemeClr val="tx1"/>
              </a:solidFill>
            </a:endParaRPr>
          </a:p>
        </p:txBody>
      </p:sp>
      <p:sp>
        <p:nvSpPr>
          <p:cNvPr id="167" name="Rectángulo 166">
            <a:extLst>
              <a:ext uri="{FF2B5EF4-FFF2-40B4-BE49-F238E27FC236}">
                <a16:creationId xmlns:a16="http://schemas.microsoft.com/office/drawing/2014/main" id="{70089923-3C3A-4A07-932C-21198FE3DE8F}"/>
              </a:ext>
            </a:extLst>
          </p:cNvPr>
          <p:cNvSpPr/>
          <p:nvPr/>
        </p:nvSpPr>
        <p:spPr>
          <a:xfrm>
            <a:off x="4903913" y="3385714"/>
            <a:ext cx="1440000" cy="1029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900" dirty="0">
                <a:solidFill>
                  <a:schemeClr val="tx1"/>
                </a:solidFill>
              </a:rPr>
              <a:t>Tiempo (0-Horizonte Máx)</a:t>
            </a:r>
          </a:p>
        </p:txBody>
      </p:sp>
      <p:sp>
        <p:nvSpPr>
          <p:cNvPr id="168" name="Rectángulo 167">
            <a:extLst>
              <a:ext uri="{FF2B5EF4-FFF2-40B4-BE49-F238E27FC236}">
                <a16:creationId xmlns:a16="http://schemas.microsoft.com/office/drawing/2014/main" id="{2CCA3364-3D62-49EE-BEB0-0EF8B633CB7F}"/>
              </a:ext>
            </a:extLst>
          </p:cNvPr>
          <p:cNvSpPr/>
          <p:nvPr/>
        </p:nvSpPr>
        <p:spPr>
          <a:xfrm rot="16200000">
            <a:off x="4506378" y="2927054"/>
            <a:ext cx="905594" cy="1265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900" dirty="0">
                <a:solidFill>
                  <a:schemeClr val="tx1"/>
                </a:solidFill>
              </a:rPr>
              <a:t>partículas/m3</a:t>
            </a:r>
          </a:p>
        </p:txBody>
      </p:sp>
      <p:sp>
        <p:nvSpPr>
          <p:cNvPr id="173" name="Rectángulo 172">
            <a:extLst>
              <a:ext uri="{FF2B5EF4-FFF2-40B4-BE49-F238E27FC236}">
                <a16:creationId xmlns:a16="http://schemas.microsoft.com/office/drawing/2014/main" id="{F4C0F13F-8D48-4BE0-8022-87F3B5015188}"/>
              </a:ext>
            </a:extLst>
          </p:cNvPr>
          <p:cNvSpPr/>
          <p:nvPr/>
        </p:nvSpPr>
        <p:spPr>
          <a:xfrm>
            <a:off x="4896694" y="3512428"/>
            <a:ext cx="1426157" cy="919118"/>
          </a:xfrm>
          <a:prstGeom prst="rect">
            <a:avLst/>
          </a:prstGeom>
          <a:solidFill>
            <a:schemeClr val="bg1"/>
          </a:solidFill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L" sz="1200" b="1" dirty="0">
              <a:solidFill>
                <a:schemeClr val="tx1"/>
              </a:solidFill>
            </a:endParaRPr>
          </a:p>
        </p:txBody>
      </p:sp>
      <p:sp>
        <p:nvSpPr>
          <p:cNvPr id="176" name="Rectángulo 175">
            <a:extLst>
              <a:ext uri="{FF2B5EF4-FFF2-40B4-BE49-F238E27FC236}">
                <a16:creationId xmlns:a16="http://schemas.microsoft.com/office/drawing/2014/main" id="{3E3233FC-0A2D-406F-B2FF-A9F9362950E9}"/>
              </a:ext>
            </a:extLst>
          </p:cNvPr>
          <p:cNvSpPr/>
          <p:nvPr/>
        </p:nvSpPr>
        <p:spPr>
          <a:xfrm rot="16200000">
            <a:off x="4584592" y="3839404"/>
            <a:ext cx="765213" cy="1265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900" dirty="0">
                <a:solidFill>
                  <a:schemeClr val="tx1"/>
                </a:solidFill>
              </a:rPr>
              <a:t>masa/m3</a:t>
            </a:r>
          </a:p>
        </p:txBody>
      </p:sp>
      <p:pic>
        <p:nvPicPr>
          <p:cNvPr id="177" name="Imagen 176">
            <a:extLst>
              <a:ext uri="{FF2B5EF4-FFF2-40B4-BE49-F238E27FC236}">
                <a16:creationId xmlns:a16="http://schemas.microsoft.com/office/drawing/2014/main" id="{6D8165BF-E44E-47B9-B0BF-03D25A748AE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410" t="61415" r="45571" b="27841"/>
          <a:stretch/>
        </p:blipFill>
        <p:spPr>
          <a:xfrm>
            <a:off x="5048067" y="2637085"/>
            <a:ext cx="1221519" cy="736847"/>
          </a:xfrm>
          <a:prstGeom prst="rect">
            <a:avLst/>
          </a:prstGeom>
        </p:spPr>
      </p:pic>
      <p:pic>
        <p:nvPicPr>
          <p:cNvPr id="178" name="Imagen 177">
            <a:extLst>
              <a:ext uri="{FF2B5EF4-FFF2-40B4-BE49-F238E27FC236}">
                <a16:creationId xmlns:a16="http://schemas.microsoft.com/office/drawing/2014/main" id="{A310493D-8880-4EA7-ABED-BF588FE2704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5571" t="61415" r="44972" b="27841"/>
          <a:stretch/>
        </p:blipFill>
        <p:spPr>
          <a:xfrm>
            <a:off x="5091338" y="3536491"/>
            <a:ext cx="1153024" cy="736847"/>
          </a:xfrm>
          <a:prstGeom prst="rect">
            <a:avLst/>
          </a:prstGeom>
        </p:spPr>
      </p:pic>
      <p:sp>
        <p:nvSpPr>
          <p:cNvPr id="159" name="Rectángulo 158">
            <a:extLst>
              <a:ext uri="{FF2B5EF4-FFF2-40B4-BE49-F238E27FC236}">
                <a16:creationId xmlns:a16="http://schemas.microsoft.com/office/drawing/2014/main" id="{3B6FF2E1-57BC-4CBE-BEB3-6980D68D8695}"/>
              </a:ext>
            </a:extLst>
          </p:cNvPr>
          <p:cNvSpPr/>
          <p:nvPr/>
        </p:nvSpPr>
        <p:spPr>
          <a:xfrm>
            <a:off x="4903913" y="4276759"/>
            <a:ext cx="1440000" cy="1029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900" dirty="0">
                <a:solidFill>
                  <a:schemeClr val="tx1"/>
                </a:solidFill>
              </a:rPr>
              <a:t>Tiempo (0-Horizonte Máx)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078FB76C-9F9D-4B26-AAC7-03E3B95A1AD5}"/>
              </a:ext>
            </a:extLst>
          </p:cNvPr>
          <p:cNvSpPr/>
          <p:nvPr/>
        </p:nvSpPr>
        <p:spPr>
          <a:xfrm>
            <a:off x="7560000" y="1080000"/>
            <a:ext cx="3600000" cy="36000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B539C34D-4934-4863-A596-3C8AB65EE2F7}"/>
              </a:ext>
            </a:extLst>
          </p:cNvPr>
          <p:cNvCxnSpPr/>
          <p:nvPr/>
        </p:nvCxnSpPr>
        <p:spPr>
          <a:xfrm>
            <a:off x="7740000" y="1080000"/>
            <a:ext cx="0" cy="36000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Conector recto 187">
            <a:extLst>
              <a:ext uri="{FF2B5EF4-FFF2-40B4-BE49-F238E27FC236}">
                <a16:creationId xmlns:a16="http://schemas.microsoft.com/office/drawing/2014/main" id="{E198C3AC-ACA2-4597-8419-9DCFB209538C}"/>
              </a:ext>
            </a:extLst>
          </p:cNvPr>
          <p:cNvCxnSpPr/>
          <p:nvPr/>
        </p:nvCxnSpPr>
        <p:spPr>
          <a:xfrm>
            <a:off x="7920000" y="1080000"/>
            <a:ext cx="0" cy="36000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Conector recto 190">
            <a:extLst>
              <a:ext uri="{FF2B5EF4-FFF2-40B4-BE49-F238E27FC236}">
                <a16:creationId xmlns:a16="http://schemas.microsoft.com/office/drawing/2014/main" id="{47608561-6877-4273-A05D-4C8B5E402BEB}"/>
              </a:ext>
            </a:extLst>
          </p:cNvPr>
          <p:cNvCxnSpPr/>
          <p:nvPr/>
        </p:nvCxnSpPr>
        <p:spPr>
          <a:xfrm>
            <a:off x="8100000" y="1080000"/>
            <a:ext cx="0" cy="36000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Conector recto 191">
            <a:extLst>
              <a:ext uri="{FF2B5EF4-FFF2-40B4-BE49-F238E27FC236}">
                <a16:creationId xmlns:a16="http://schemas.microsoft.com/office/drawing/2014/main" id="{C16771C6-BD12-49FF-A15C-3F47D4068746}"/>
              </a:ext>
            </a:extLst>
          </p:cNvPr>
          <p:cNvCxnSpPr/>
          <p:nvPr/>
        </p:nvCxnSpPr>
        <p:spPr>
          <a:xfrm>
            <a:off x="8280000" y="1080000"/>
            <a:ext cx="0" cy="36000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Conector recto 192">
            <a:extLst>
              <a:ext uri="{FF2B5EF4-FFF2-40B4-BE49-F238E27FC236}">
                <a16:creationId xmlns:a16="http://schemas.microsoft.com/office/drawing/2014/main" id="{7FEF66B1-C464-450B-9AC6-A3CD2A988FE6}"/>
              </a:ext>
            </a:extLst>
          </p:cNvPr>
          <p:cNvCxnSpPr/>
          <p:nvPr/>
        </p:nvCxnSpPr>
        <p:spPr>
          <a:xfrm>
            <a:off x="8460000" y="1080000"/>
            <a:ext cx="0" cy="36000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Conector recto 193">
            <a:extLst>
              <a:ext uri="{FF2B5EF4-FFF2-40B4-BE49-F238E27FC236}">
                <a16:creationId xmlns:a16="http://schemas.microsoft.com/office/drawing/2014/main" id="{E2E6D1DB-5321-4836-ABA3-7A02D5A0065A}"/>
              </a:ext>
            </a:extLst>
          </p:cNvPr>
          <p:cNvCxnSpPr/>
          <p:nvPr/>
        </p:nvCxnSpPr>
        <p:spPr>
          <a:xfrm>
            <a:off x="8640000" y="1080000"/>
            <a:ext cx="0" cy="36000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Conector recto 194">
            <a:extLst>
              <a:ext uri="{FF2B5EF4-FFF2-40B4-BE49-F238E27FC236}">
                <a16:creationId xmlns:a16="http://schemas.microsoft.com/office/drawing/2014/main" id="{0D1FF16C-01E5-4863-9A61-58929EB4B703}"/>
              </a:ext>
            </a:extLst>
          </p:cNvPr>
          <p:cNvCxnSpPr/>
          <p:nvPr/>
        </p:nvCxnSpPr>
        <p:spPr>
          <a:xfrm>
            <a:off x="8820000" y="1080000"/>
            <a:ext cx="0" cy="36000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Conector recto 197">
            <a:extLst>
              <a:ext uri="{FF2B5EF4-FFF2-40B4-BE49-F238E27FC236}">
                <a16:creationId xmlns:a16="http://schemas.microsoft.com/office/drawing/2014/main" id="{E64123E8-E477-408C-9742-DB514E4D0922}"/>
              </a:ext>
            </a:extLst>
          </p:cNvPr>
          <p:cNvCxnSpPr/>
          <p:nvPr/>
        </p:nvCxnSpPr>
        <p:spPr>
          <a:xfrm>
            <a:off x="9000000" y="1080000"/>
            <a:ext cx="0" cy="36000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Conector recto 198">
            <a:extLst>
              <a:ext uri="{FF2B5EF4-FFF2-40B4-BE49-F238E27FC236}">
                <a16:creationId xmlns:a16="http://schemas.microsoft.com/office/drawing/2014/main" id="{D9AEEFE8-3961-4EFB-9F32-EF3D9933B8A4}"/>
              </a:ext>
            </a:extLst>
          </p:cNvPr>
          <p:cNvCxnSpPr/>
          <p:nvPr/>
        </p:nvCxnSpPr>
        <p:spPr>
          <a:xfrm>
            <a:off x="9180000" y="1080000"/>
            <a:ext cx="0" cy="36000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Conector recto 199">
            <a:extLst>
              <a:ext uri="{FF2B5EF4-FFF2-40B4-BE49-F238E27FC236}">
                <a16:creationId xmlns:a16="http://schemas.microsoft.com/office/drawing/2014/main" id="{749B5C3B-6B23-4CF1-90CF-AC742B3CCE36}"/>
              </a:ext>
            </a:extLst>
          </p:cNvPr>
          <p:cNvCxnSpPr/>
          <p:nvPr/>
        </p:nvCxnSpPr>
        <p:spPr>
          <a:xfrm>
            <a:off x="9360000" y="1080000"/>
            <a:ext cx="0" cy="36000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Conector recto 200">
            <a:extLst>
              <a:ext uri="{FF2B5EF4-FFF2-40B4-BE49-F238E27FC236}">
                <a16:creationId xmlns:a16="http://schemas.microsoft.com/office/drawing/2014/main" id="{FD30C6AC-1911-4BFE-95A0-15C1E0AED014}"/>
              </a:ext>
            </a:extLst>
          </p:cNvPr>
          <p:cNvCxnSpPr/>
          <p:nvPr/>
        </p:nvCxnSpPr>
        <p:spPr>
          <a:xfrm>
            <a:off x="9540000" y="1080000"/>
            <a:ext cx="0" cy="36000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Conector recto 201">
            <a:extLst>
              <a:ext uri="{FF2B5EF4-FFF2-40B4-BE49-F238E27FC236}">
                <a16:creationId xmlns:a16="http://schemas.microsoft.com/office/drawing/2014/main" id="{E3835BFF-FF96-4672-B595-6EBE6F0575A0}"/>
              </a:ext>
            </a:extLst>
          </p:cNvPr>
          <p:cNvCxnSpPr/>
          <p:nvPr/>
        </p:nvCxnSpPr>
        <p:spPr>
          <a:xfrm>
            <a:off x="9720000" y="1080000"/>
            <a:ext cx="0" cy="36000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Conector recto 202">
            <a:extLst>
              <a:ext uri="{FF2B5EF4-FFF2-40B4-BE49-F238E27FC236}">
                <a16:creationId xmlns:a16="http://schemas.microsoft.com/office/drawing/2014/main" id="{9F93FBAF-217A-46B7-AF0E-409F450E14C1}"/>
              </a:ext>
            </a:extLst>
          </p:cNvPr>
          <p:cNvCxnSpPr/>
          <p:nvPr/>
        </p:nvCxnSpPr>
        <p:spPr>
          <a:xfrm>
            <a:off x="9900000" y="1080000"/>
            <a:ext cx="0" cy="36000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Conector recto 203">
            <a:extLst>
              <a:ext uri="{FF2B5EF4-FFF2-40B4-BE49-F238E27FC236}">
                <a16:creationId xmlns:a16="http://schemas.microsoft.com/office/drawing/2014/main" id="{0324A56D-1C5A-4AE2-8C3B-045148194268}"/>
              </a:ext>
            </a:extLst>
          </p:cNvPr>
          <p:cNvCxnSpPr/>
          <p:nvPr/>
        </p:nvCxnSpPr>
        <p:spPr>
          <a:xfrm>
            <a:off x="10080000" y="1080000"/>
            <a:ext cx="0" cy="36000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Conector recto 204">
            <a:extLst>
              <a:ext uri="{FF2B5EF4-FFF2-40B4-BE49-F238E27FC236}">
                <a16:creationId xmlns:a16="http://schemas.microsoft.com/office/drawing/2014/main" id="{6EC6A402-F516-455D-BEAC-AA68B3F68F34}"/>
              </a:ext>
            </a:extLst>
          </p:cNvPr>
          <p:cNvCxnSpPr/>
          <p:nvPr/>
        </p:nvCxnSpPr>
        <p:spPr>
          <a:xfrm>
            <a:off x="10260000" y="1080000"/>
            <a:ext cx="0" cy="36000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Conector recto 205">
            <a:extLst>
              <a:ext uri="{FF2B5EF4-FFF2-40B4-BE49-F238E27FC236}">
                <a16:creationId xmlns:a16="http://schemas.microsoft.com/office/drawing/2014/main" id="{13616E3A-74F8-4F7E-82C7-FE68A8B9C4A5}"/>
              </a:ext>
            </a:extLst>
          </p:cNvPr>
          <p:cNvCxnSpPr/>
          <p:nvPr/>
        </p:nvCxnSpPr>
        <p:spPr>
          <a:xfrm>
            <a:off x="10440000" y="1080000"/>
            <a:ext cx="0" cy="36000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Conector recto 206">
            <a:extLst>
              <a:ext uri="{FF2B5EF4-FFF2-40B4-BE49-F238E27FC236}">
                <a16:creationId xmlns:a16="http://schemas.microsoft.com/office/drawing/2014/main" id="{D1C919A6-1523-4708-BC14-AED1BF47E9BB}"/>
              </a:ext>
            </a:extLst>
          </p:cNvPr>
          <p:cNvCxnSpPr/>
          <p:nvPr/>
        </p:nvCxnSpPr>
        <p:spPr>
          <a:xfrm>
            <a:off x="10620000" y="1080000"/>
            <a:ext cx="0" cy="36000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Conector recto 207">
            <a:extLst>
              <a:ext uri="{FF2B5EF4-FFF2-40B4-BE49-F238E27FC236}">
                <a16:creationId xmlns:a16="http://schemas.microsoft.com/office/drawing/2014/main" id="{FA5F1490-4AFF-4B2E-977E-8E03FD09DC46}"/>
              </a:ext>
            </a:extLst>
          </p:cNvPr>
          <p:cNvCxnSpPr/>
          <p:nvPr/>
        </p:nvCxnSpPr>
        <p:spPr>
          <a:xfrm>
            <a:off x="10800000" y="1080000"/>
            <a:ext cx="0" cy="36000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Conector recto 208">
            <a:extLst>
              <a:ext uri="{FF2B5EF4-FFF2-40B4-BE49-F238E27FC236}">
                <a16:creationId xmlns:a16="http://schemas.microsoft.com/office/drawing/2014/main" id="{FC857AC4-D2D2-477D-A5C3-E47F4054FFAC}"/>
              </a:ext>
            </a:extLst>
          </p:cNvPr>
          <p:cNvCxnSpPr/>
          <p:nvPr/>
        </p:nvCxnSpPr>
        <p:spPr>
          <a:xfrm>
            <a:off x="10980000" y="1080000"/>
            <a:ext cx="0" cy="36000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Conector recto 209">
            <a:extLst>
              <a:ext uri="{FF2B5EF4-FFF2-40B4-BE49-F238E27FC236}">
                <a16:creationId xmlns:a16="http://schemas.microsoft.com/office/drawing/2014/main" id="{8DCD2AC6-60F5-4944-8409-C4CBC52B6093}"/>
              </a:ext>
            </a:extLst>
          </p:cNvPr>
          <p:cNvCxnSpPr/>
          <p:nvPr/>
        </p:nvCxnSpPr>
        <p:spPr>
          <a:xfrm>
            <a:off x="11155456" y="1073402"/>
            <a:ext cx="0" cy="36000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Conector recto 230">
            <a:extLst>
              <a:ext uri="{FF2B5EF4-FFF2-40B4-BE49-F238E27FC236}">
                <a16:creationId xmlns:a16="http://schemas.microsoft.com/office/drawing/2014/main" id="{C8A0FDAA-AFB1-408A-A415-1AB327BF0F39}"/>
              </a:ext>
            </a:extLst>
          </p:cNvPr>
          <p:cNvCxnSpPr>
            <a:cxnSpLocks/>
          </p:cNvCxnSpPr>
          <p:nvPr/>
        </p:nvCxnSpPr>
        <p:spPr>
          <a:xfrm>
            <a:off x="7560000" y="1260000"/>
            <a:ext cx="3600000" cy="112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Conector recto 231">
            <a:extLst>
              <a:ext uri="{FF2B5EF4-FFF2-40B4-BE49-F238E27FC236}">
                <a16:creationId xmlns:a16="http://schemas.microsoft.com/office/drawing/2014/main" id="{AE09EAF7-1CB8-4A3B-A081-2888F6022AEC}"/>
              </a:ext>
            </a:extLst>
          </p:cNvPr>
          <p:cNvCxnSpPr>
            <a:cxnSpLocks/>
          </p:cNvCxnSpPr>
          <p:nvPr/>
        </p:nvCxnSpPr>
        <p:spPr>
          <a:xfrm>
            <a:off x="7560000" y="1440000"/>
            <a:ext cx="3600000" cy="112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Conector recto 232">
            <a:extLst>
              <a:ext uri="{FF2B5EF4-FFF2-40B4-BE49-F238E27FC236}">
                <a16:creationId xmlns:a16="http://schemas.microsoft.com/office/drawing/2014/main" id="{824783C5-C242-4125-8026-5A57DEE1D20B}"/>
              </a:ext>
            </a:extLst>
          </p:cNvPr>
          <p:cNvCxnSpPr>
            <a:cxnSpLocks/>
          </p:cNvCxnSpPr>
          <p:nvPr/>
        </p:nvCxnSpPr>
        <p:spPr>
          <a:xfrm>
            <a:off x="7560000" y="1620000"/>
            <a:ext cx="3600000" cy="112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Conector recto 233">
            <a:extLst>
              <a:ext uri="{FF2B5EF4-FFF2-40B4-BE49-F238E27FC236}">
                <a16:creationId xmlns:a16="http://schemas.microsoft.com/office/drawing/2014/main" id="{4437ACD9-473B-43F5-8969-386833E544FF}"/>
              </a:ext>
            </a:extLst>
          </p:cNvPr>
          <p:cNvCxnSpPr>
            <a:cxnSpLocks/>
          </p:cNvCxnSpPr>
          <p:nvPr/>
        </p:nvCxnSpPr>
        <p:spPr>
          <a:xfrm>
            <a:off x="7560000" y="1800000"/>
            <a:ext cx="3600000" cy="112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Conector recto 234">
            <a:extLst>
              <a:ext uri="{FF2B5EF4-FFF2-40B4-BE49-F238E27FC236}">
                <a16:creationId xmlns:a16="http://schemas.microsoft.com/office/drawing/2014/main" id="{039064D6-7768-45E6-8B3F-C8B2434FA7BC}"/>
              </a:ext>
            </a:extLst>
          </p:cNvPr>
          <p:cNvCxnSpPr>
            <a:cxnSpLocks/>
          </p:cNvCxnSpPr>
          <p:nvPr/>
        </p:nvCxnSpPr>
        <p:spPr>
          <a:xfrm>
            <a:off x="7560000" y="1980000"/>
            <a:ext cx="3600000" cy="112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Conector recto 235">
            <a:extLst>
              <a:ext uri="{FF2B5EF4-FFF2-40B4-BE49-F238E27FC236}">
                <a16:creationId xmlns:a16="http://schemas.microsoft.com/office/drawing/2014/main" id="{6EDC378B-0917-42F4-9A71-6F893D975097}"/>
              </a:ext>
            </a:extLst>
          </p:cNvPr>
          <p:cNvCxnSpPr>
            <a:cxnSpLocks/>
          </p:cNvCxnSpPr>
          <p:nvPr/>
        </p:nvCxnSpPr>
        <p:spPr>
          <a:xfrm>
            <a:off x="7560000" y="2160000"/>
            <a:ext cx="3600000" cy="112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Conector recto 236">
            <a:extLst>
              <a:ext uri="{FF2B5EF4-FFF2-40B4-BE49-F238E27FC236}">
                <a16:creationId xmlns:a16="http://schemas.microsoft.com/office/drawing/2014/main" id="{BB159652-EEC6-4AC7-AB4D-440CBD723F6A}"/>
              </a:ext>
            </a:extLst>
          </p:cNvPr>
          <p:cNvCxnSpPr>
            <a:cxnSpLocks/>
          </p:cNvCxnSpPr>
          <p:nvPr/>
        </p:nvCxnSpPr>
        <p:spPr>
          <a:xfrm>
            <a:off x="7551472" y="2338677"/>
            <a:ext cx="3600000" cy="112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Conector recto 237">
            <a:extLst>
              <a:ext uri="{FF2B5EF4-FFF2-40B4-BE49-F238E27FC236}">
                <a16:creationId xmlns:a16="http://schemas.microsoft.com/office/drawing/2014/main" id="{F825F438-B3EE-4C41-A831-78F56ABF9CEE}"/>
              </a:ext>
            </a:extLst>
          </p:cNvPr>
          <p:cNvCxnSpPr>
            <a:cxnSpLocks/>
          </p:cNvCxnSpPr>
          <p:nvPr/>
        </p:nvCxnSpPr>
        <p:spPr>
          <a:xfrm>
            <a:off x="7560000" y="2518677"/>
            <a:ext cx="3600000" cy="112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Conector recto 238">
            <a:extLst>
              <a:ext uri="{FF2B5EF4-FFF2-40B4-BE49-F238E27FC236}">
                <a16:creationId xmlns:a16="http://schemas.microsoft.com/office/drawing/2014/main" id="{C3CF3C16-EB35-45F2-8BCB-CF1E292F5224}"/>
              </a:ext>
            </a:extLst>
          </p:cNvPr>
          <p:cNvCxnSpPr>
            <a:cxnSpLocks/>
          </p:cNvCxnSpPr>
          <p:nvPr/>
        </p:nvCxnSpPr>
        <p:spPr>
          <a:xfrm>
            <a:off x="7560000" y="2698677"/>
            <a:ext cx="3600000" cy="112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Conector recto 239">
            <a:extLst>
              <a:ext uri="{FF2B5EF4-FFF2-40B4-BE49-F238E27FC236}">
                <a16:creationId xmlns:a16="http://schemas.microsoft.com/office/drawing/2014/main" id="{CD608992-2FEB-4B36-95ED-3E199007C731}"/>
              </a:ext>
            </a:extLst>
          </p:cNvPr>
          <p:cNvCxnSpPr>
            <a:cxnSpLocks/>
          </p:cNvCxnSpPr>
          <p:nvPr/>
        </p:nvCxnSpPr>
        <p:spPr>
          <a:xfrm>
            <a:off x="7560000" y="2878677"/>
            <a:ext cx="3600000" cy="112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Conector recto 240">
            <a:extLst>
              <a:ext uri="{FF2B5EF4-FFF2-40B4-BE49-F238E27FC236}">
                <a16:creationId xmlns:a16="http://schemas.microsoft.com/office/drawing/2014/main" id="{9F5FE3A2-ED1A-4790-B69D-1856EF2A3E8F}"/>
              </a:ext>
            </a:extLst>
          </p:cNvPr>
          <p:cNvCxnSpPr>
            <a:cxnSpLocks/>
          </p:cNvCxnSpPr>
          <p:nvPr/>
        </p:nvCxnSpPr>
        <p:spPr>
          <a:xfrm>
            <a:off x="7560000" y="3058677"/>
            <a:ext cx="3600000" cy="112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Conector recto 241">
            <a:extLst>
              <a:ext uri="{FF2B5EF4-FFF2-40B4-BE49-F238E27FC236}">
                <a16:creationId xmlns:a16="http://schemas.microsoft.com/office/drawing/2014/main" id="{1FDEDFB0-F0A1-4DA4-972B-083EA53C065B}"/>
              </a:ext>
            </a:extLst>
          </p:cNvPr>
          <p:cNvCxnSpPr>
            <a:cxnSpLocks/>
          </p:cNvCxnSpPr>
          <p:nvPr/>
        </p:nvCxnSpPr>
        <p:spPr>
          <a:xfrm>
            <a:off x="7560000" y="3238677"/>
            <a:ext cx="3600000" cy="112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Conector recto 242">
            <a:extLst>
              <a:ext uri="{FF2B5EF4-FFF2-40B4-BE49-F238E27FC236}">
                <a16:creationId xmlns:a16="http://schemas.microsoft.com/office/drawing/2014/main" id="{721076F4-8ACE-4DEE-AC3C-923BE5990B52}"/>
              </a:ext>
            </a:extLst>
          </p:cNvPr>
          <p:cNvCxnSpPr>
            <a:cxnSpLocks/>
          </p:cNvCxnSpPr>
          <p:nvPr/>
        </p:nvCxnSpPr>
        <p:spPr>
          <a:xfrm>
            <a:off x="7560000" y="3420000"/>
            <a:ext cx="3600000" cy="112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Conector recto 243">
            <a:extLst>
              <a:ext uri="{FF2B5EF4-FFF2-40B4-BE49-F238E27FC236}">
                <a16:creationId xmlns:a16="http://schemas.microsoft.com/office/drawing/2014/main" id="{BF4C216D-32D5-417D-8E0E-F985DB72ED0F}"/>
              </a:ext>
            </a:extLst>
          </p:cNvPr>
          <p:cNvCxnSpPr>
            <a:cxnSpLocks/>
          </p:cNvCxnSpPr>
          <p:nvPr/>
        </p:nvCxnSpPr>
        <p:spPr>
          <a:xfrm>
            <a:off x="7560000" y="3600000"/>
            <a:ext cx="3600000" cy="112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Conector recto 244">
            <a:extLst>
              <a:ext uri="{FF2B5EF4-FFF2-40B4-BE49-F238E27FC236}">
                <a16:creationId xmlns:a16="http://schemas.microsoft.com/office/drawing/2014/main" id="{97634E02-B3FE-4074-A80B-508F44CEB72F}"/>
              </a:ext>
            </a:extLst>
          </p:cNvPr>
          <p:cNvCxnSpPr>
            <a:cxnSpLocks/>
          </p:cNvCxnSpPr>
          <p:nvPr/>
        </p:nvCxnSpPr>
        <p:spPr>
          <a:xfrm>
            <a:off x="7560000" y="3780000"/>
            <a:ext cx="3600000" cy="112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Conector recto 245">
            <a:extLst>
              <a:ext uri="{FF2B5EF4-FFF2-40B4-BE49-F238E27FC236}">
                <a16:creationId xmlns:a16="http://schemas.microsoft.com/office/drawing/2014/main" id="{D9B275EC-CEDC-4685-8B57-30550FD6D74E}"/>
              </a:ext>
            </a:extLst>
          </p:cNvPr>
          <p:cNvCxnSpPr>
            <a:cxnSpLocks/>
          </p:cNvCxnSpPr>
          <p:nvPr/>
        </p:nvCxnSpPr>
        <p:spPr>
          <a:xfrm>
            <a:off x="7560000" y="3960000"/>
            <a:ext cx="3600000" cy="112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Conector recto 246">
            <a:extLst>
              <a:ext uri="{FF2B5EF4-FFF2-40B4-BE49-F238E27FC236}">
                <a16:creationId xmlns:a16="http://schemas.microsoft.com/office/drawing/2014/main" id="{744CCD7A-CB8F-4B2E-9939-583E38AE0C1C}"/>
              </a:ext>
            </a:extLst>
          </p:cNvPr>
          <p:cNvCxnSpPr>
            <a:cxnSpLocks/>
          </p:cNvCxnSpPr>
          <p:nvPr/>
        </p:nvCxnSpPr>
        <p:spPr>
          <a:xfrm>
            <a:off x="7560000" y="4140000"/>
            <a:ext cx="3600000" cy="112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Conector recto 247">
            <a:extLst>
              <a:ext uri="{FF2B5EF4-FFF2-40B4-BE49-F238E27FC236}">
                <a16:creationId xmlns:a16="http://schemas.microsoft.com/office/drawing/2014/main" id="{337F61EB-5B46-4C40-B8C4-D017284F7181}"/>
              </a:ext>
            </a:extLst>
          </p:cNvPr>
          <p:cNvCxnSpPr>
            <a:cxnSpLocks/>
          </p:cNvCxnSpPr>
          <p:nvPr/>
        </p:nvCxnSpPr>
        <p:spPr>
          <a:xfrm>
            <a:off x="7560000" y="4320000"/>
            <a:ext cx="3600000" cy="112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Conector recto 248">
            <a:extLst>
              <a:ext uri="{FF2B5EF4-FFF2-40B4-BE49-F238E27FC236}">
                <a16:creationId xmlns:a16="http://schemas.microsoft.com/office/drawing/2014/main" id="{BFF52C52-CEF7-4A8E-9D33-644ACC1D2B6D}"/>
              </a:ext>
            </a:extLst>
          </p:cNvPr>
          <p:cNvCxnSpPr>
            <a:cxnSpLocks/>
          </p:cNvCxnSpPr>
          <p:nvPr/>
        </p:nvCxnSpPr>
        <p:spPr>
          <a:xfrm>
            <a:off x="7560000" y="4500000"/>
            <a:ext cx="3600000" cy="112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Rectángulo 108">
            <a:extLst>
              <a:ext uri="{FF2B5EF4-FFF2-40B4-BE49-F238E27FC236}">
                <a16:creationId xmlns:a16="http://schemas.microsoft.com/office/drawing/2014/main" id="{C643C577-CB46-4807-8506-82A44E89026E}"/>
              </a:ext>
            </a:extLst>
          </p:cNvPr>
          <p:cNvSpPr/>
          <p:nvPr/>
        </p:nvSpPr>
        <p:spPr>
          <a:xfrm>
            <a:off x="7564427" y="1086598"/>
            <a:ext cx="3595014" cy="3598826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56" name="Imagen 255">
            <a:extLst>
              <a:ext uri="{FF2B5EF4-FFF2-40B4-BE49-F238E27FC236}">
                <a16:creationId xmlns:a16="http://schemas.microsoft.com/office/drawing/2014/main" id="{83D48089-CF0D-459E-B6D7-218C89FBD26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410" t="61415" r="45571" b="27841"/>
          <a:stretch/>
        </p:blipFill>
        <p:spPr>
          <a:xfrm>
            <a:off x="5048066" y="1391874"/>
            <a:ext cx="1221519" cy="736847"/>
          </a:xfrm>
          <a:prstGeom prst="rect">
            <a:avLst/>
          </a:prstGeom>
        </p:spPr>
      </p:pic>
      <p:sp>
        <p:nvSpPr>
          <p:cNvPr id="166" name="Rectángulo 165">
            <a:extLst>
              <a:ext uri="{FF2B5EF4-FFF2-40B4-BE49-F238E27FC236}">
                <a16:creationId xmlns:a16="http://schemas.microsoft.com/office/drawing/2014/main" id="{8C5FE938-CC94-4481-AFB1-F85DB480A467}"/>
              </a:ext>
            </a:extLst>
          </p:cNvPr>
          <p:cNvSpPr/>
          <p:nvPr/>
        </p:nvSpPr>
        <p:spPr>
          <a:xfrm>
            <a:off x="2831736" y="3050918"/>
            <a:ext cx="216000" cy="90000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L" sz="800" dirty="0">
              <a:solidFill>
                <a:schemeClr val="tx1"/>
              </a:solidFill>
            </a:endParaRPr>
          </a:p>
        </p:txBody>
      </p:sp>
      <p:sp>
        <p:nvSpPr>
          <p:cNvPr id="169" name="Rectángulo 168">
            <a:extLst>
              <a:ext uri="{FF2B5EF4-FFF2-40B4-BE49-F238E27FC236}">
                <a16:creationId xmlns:a16="http://schemas.microsoft.com/office/drawing/2014/main" id="{79BC4AF6-6066-4F2F-B8FB-EA760556003C}"/>
              </a:ext>
            </a:extLst>
          </p:cNvPr>
          <p:cNvSpPr/>
          <p:nvPr/>
        </p:nvSpPr>
        <p:spPr>
          <a:xfrm>
            <a:off x="3075617" y="3051885"/>
            <a:ext cx="216000" cy="90000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L" sz="800" dirty="0">
              <a:solidFill>
                <a:schemeClr val="tx1"/>
              </a:solidFill>
            </a:endParaRPr>
          </a:p>
        </p:txBody>
      </p:sp>
      <p:sp>
        <p:nvSpPr>
          <p:cNvPr id="6" name="Botón de acción: Ayuda 5">
            <a:hlinkClick r:id="rId8" highlightClick="1"/>
            <a:hlinkHover r:id="rId8"/>
            <a:extLst>
              <a:ext uri="{FF2B5EF4-FFF2-40B4-BE49-F238E27FC236}">
                <a16:creationId xmlns:a16="http://schemas.microsoft.com/office/drawing/2014/main" id="{BE171FB2-DF6D-40A9-B453-5725A95EBA80}"/>
              </a:ext>
            </a:extLst>
          </p:cNvPr>
          <p:cNvSpPr/>
          <p:nvPr/>
        </p:nvSpPr>
        <p:spPr>
          <a:xfrm>
            <a:off x="582816" y="2461886"/>
            <a:ext cx="192564" cy="148948"/>
          </a:xfrm>
          <a:prstGeom prst="actionButtonHelp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70" name="Botón de acción: Ayuda 169">
            <a:hlinkClick r:id="rId8" highlightClick="1"/>
            <a:hlinkHover r:id="rId8"/>
            <a:extLst>
              <a:ext uri="{FF2B5EF4-FFF2-40B4-BE49-F238E27FC236}">
                <a16:creationId xmlns:a16="http://schemas.microsoft.com/office/drawing/2014/main" id="{3CDC4D88-90B8-4BAB-8E63-B95A139F89C7}"/>
              </a:ext>
            </a:extLst>
          </p:cNvPr>
          <p:cNvSpPr/>
          <p:nvPr/>
        </p:nvSpPr>
        <p:spPr>
          <a:xfrm>
            <a:off x="606655" y="1591638"/>
            <a:ext cx="192564" cy="148948"/>
          </a:xfrm>
          <a:prstGeom prst="actionButtonHelp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71" name="Botón de acción: Ayuda 170">
            <a:hlinkClick r:id="rId8" highlightClick="1"/>
            <a:hlinkHover r:id="rId8"/>
            <a:extLst>
              <a:ext uri="{FF2B5EF4-FFF2-40B4-BE49-F238E27FC236}">
                <a16:creationId xmlns:a16="http://schemas.microsoft.com/office/drawing/2014/main" id="{46CDFB8A-A1F5-474A-AAD7-EFC1F9CF52C8}"/>
              </a:ext>
            </a:extLst>
          </p:cNvPr>
          <p:cNvSpPr/>
          <p:nvPr/>
        </p:nvSpPr>
        <p:spPr>
          <a:xfrm>
            <a:off x="944735" y="4072888"/>
            <a:ext cx="192564" cy="148948"/>
          </a:xfrm>
          <a:prstGeom prst="actionButtonHelp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74" name="Rectángulo 173">
            <a:extLst>
              <a:ext uri="{FF2B5EF4-FFF2-40B4-BE49-F238E27FC236}">
                <a16:creationId xmlns:a16="http://schemas.microsoft.com/office/drawing/2014/main" id="{4FDAA27F-17A2-441E-97FD-80C7CE29D227}"/>
              </a:ext>
            </a:extLst>
          </p:cNvPr>
          <p:cNvSpPr/>
          <p:nvPr/>
        </p:nvSpPr>
        <p:spPr>
          <a:xfrm>
            <a:off x="2266999" y="5588973"/>
            <a:ext cx="1076603" cy="4575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200" b="1" dirty="0">
                <a:solidFill>
                  <a:schemeClr val="tx1"/>
                </a:solidFill>
              </a:rPr>
              <a:t>DESCARGAR RESULTADOS</a:t>
            </a:r>
          </a:p>
        </p:txBody>
      </p:sp>
      <p:pic>
        <p:nvPicPr>
          <p:cNvPr id="181" name="Imagen 180">
            <a:extLst>
              <a:ext uri="{FF2B5EF4-FFF2-40B4-BE49-F238E27FC236}">
                <a16:creationId xmlns:a16="http://schemas.microsoft.com/office/drawing/2014/main" id="{4C554D4E-2875-4DED-80C3-3E9EFE007B1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7838" t="57443" r="61986" b="33782"/>
          <a:stretch/>
        </p:blipFill>
        <p:spPr>
          <a:xfrm>
            <a:off x="5723593" y="41582"/>
            <a:ext cx="1240640" cy="601815"/>
          </a:xfrm>
          <a:prstGeom prst="rect">
            <a:avLst/>
          </a:prstGeom>
        </p:spPr>
      </p:pic>
      <p:sp>
        <p:nvSpPr>
          <p:cNvPr id="172" name="Diagrama de flujo: combinar 171">
            <a:extLst>
              <a:ext uri="{FF2B5EF4-FFF2-40B4-BE49-F238E27FC236}">
                <a16:creationId xmlns:a16="http://schemas.microsoft.com/office/drawing/2014/main" id="{04D7A65F-4F30-45D5-8722-F7A64C7E0514}"/>
              </a:ext>
            </a:extLst>
          </p:cNvPr>
          <p:cNvSpPr/>
          <p:nvPr/>
        </p:nvSpPr>
        <p:spPr>
          <a:xfrm>
            <a:off x="3340421" y="1661528"/>
            <a:ext cx="113304" cy="114561"/>
          </a:xfrm>
          <a:prstGeom prst="flowChartMerg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84" name="Rectángulo 183">
            <a:extLst>
              <a:ext uri="{FF2B5EF4-FFF2-40B4-BE49-F238E27FC236}">
                <a16:creationId xmlns:a16="http://schemas.microsoft.com/office/drawing/2014/main" id="{BD571D07-8F9B-4246-87E5-65F9B56F579D}"/>
              </a:ext>
            </a:extLst>
          </p:cNvPr>
          <p:cNvSpPr/>
          <p:nvPr/>
        </p:nvSpPr>
        <p:spPr>
          <a:xfrm>
            <a:off x="2651448" y="1838923"/>
            <a:ext cx="864000" cy="144000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800" dirty="0" err="1">
                <a:solidFill>
                  <a:schemeClr val="tx1"/>
                </a:solidFill>
              </a:rPr>
              <a:t>Select</a:t>
            </a:r>
            <a:r>
              <a:rPr lang="es-CL" sz="800" dirty="0">
                <a:solidFill>
                  <a:schemeClr val="tx1"/>
                </a:solidFill>
              </a:rPr>
              <a:t> Long - Lat</a:t>
            </a:r>
          </a:p>
        </p:txBody>
      </p:sp>
      <p:sp>
        <p:nvSpPr>
          <p:cNvPr id="185" name="Rectángulo 184">
            <a:extLst>
              <a:ext uri="{FF2B5EF4-FFF2-40B4-BE49-F238E27FC236}">
                <a16:creationId xmlns:a16="http://schemas.microsoft.com/office/drawing/2014/main" id="{1DF04507-CF34-4DAD-99F5-5EC4ADEFA346}"/>
              </a:ext>
            </a:extLst>
          </p:cNvPr>
          <p:cNvSpPr/>
          <p:nvPr/>
        </p:nvSpPr>
        <p:spPr>
          <a:xfrm>
            <a:off x="2651448" y="1981739"/>
            <a:ext cx="864000" cy="144000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800" dirty="0">
                <a:solidFill>
                  <a:schemeClr val="tx1"/>
                </a:solidFill>
              </a:rPr>
              <a:t>Select Manually</a:t>
            </a:r>
          </a:p>
        </p:txBody>
      </p:sp>
      <p:sp>
        <p:nvSpPr>
          <p:cNvPr id="186" name="Rectángulo 185">
            <a:extLst>
              <a:ext uri="{FF2B5EF4-FFF2-40B4-BE49-F238E27FC236}">
                <a16:creationId xmlns:a16="http://schemas.microsoft.com/office/drawing/2014/main" id="{C2FE69E2-86D1-430A-9F16-AB85CFECD048}"/>
              </a:ext>
            </a:extLst>
          </p:cNvPr>
          <p:cNvSpPr/>
          <p:nvPr/>
        </p:nvSpPr>
        <p:spPr>
          <a:xfrm>
            <a:off x="3006596" y="1862791"/>
            <a:ext cx="216000" cy="90000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L" sz="800" dirty="0">
              <a:solidFill>
                <a:schemeClr val="tx1"/>
              </a:solidFill>
            </a:endParaRPr>
          </a:p>
        </p:txBody>
      </p:sp>
      <p:sp>
        <p:nvSpPr>
          <p:cNvPr id="187" name="Rectángulo 186">
            <a:extLst>
              <a:ext uri="{FF2B5EF4-FFF2-40B4-BE49-F238E27FC236}">
                <a16:creationId xmlns:a16="http://schemas.microsoft.com/office/drawing/2014/main" id="{7BBAD339-28E7-4B40-BE52-A2F6525C2B11}"/>
              </a:ext>
            </a:extLst>
          </p:cNvPr>
          <p:cNvSpPr/>
          <p:nvPr/>
        </p:nvSpPr>
        <p:spPr>
          <a:xfrm>
            <a:off x="3250477" y="1863758"/>
            <a:ext cx="216000" cy="90000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L" sz="800" dirty="0">
              <a:solidFill>
                <a:schemeClr val="tx1"/>
              </a:solidFill>
            </a:endParaRPr>
          </a:p>
        </p:txBody>
      </p:sp>
      <p:sp>
        <p:nvSpPr>
          <p:cNvPr id="196" name="Diagrama de flujo: combinar 195">
            <a:extLst>
              <a:ext uri="{FF2B5EF4-FFF2-40B4-BE49-F238E27FC236}">
                <a16:creationId xmlns:a16="http://schemas.microsoft.com/office/drawing/2014/main" id="{3352EA8A-2C65-4875-8E6A-E869EA8FA379}"/>
              </a:ext>
            </a:extLst>
          </p:cNvPr>
          <p:cNvSpPr/>
          <p:nvPr/>
        </p:nvSpPr>
        <p:spPr>
          <a:xfrm>
            <a:off x="3240000" y="3204000"/>
            <a:ext cx="72000" cy="72000"/>
          </a:xfrm>
          <a:prstGeom prst="flowChartMerg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97" name="Rectángulo 196">
            <a:extLst>
              <a:ext uri="{FF2B5EF4-FFF2-40B4-BE49-F238E27FC236}">
                <a16:creationId xmlns:a16="http://schemas.microsoft.com/office/drawing/2014/main" id="{C07FF42A-76BE-4432-BB14-A37F505DD09E}"/>
              </a:ext>
            </a:extLst>
          </p:cNvPr>
          <p:cNvSpPr/>
          <p:nvPr/>
        </p:nvSpPr>
        <p:spPr>
          <a:xfrm>
            <a:off x="2794001" y="3310873"/>
            <a:ext cx="720000" cy="144000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800" dirty="0">
                <a:solidFill>
                  <a:schemeClr val="tx1"/>
                </a:solidFill>
              </a:rPr>
              <a:t>Clic &amp; drag</a:t>
            </a:r>
          </a:p>
        </p:txBody>
      </p:sp>
      <p:cxnSp>
        <p:nvCxnSpPr>
          <p:cNvPr id="180" name="Conector recto 179">
            <a:extLst>
              <a:ext uri="{FF2B5EF4-FFF2-40B4-BE49-F238E27FC236}">
                <a16:creationId xmlns:a16="http://schemas.microsoft.com/office/drawing/2014/main" id="{B9A81BCD-520C-4A7E-8ECF-D4BE71D2E9B5}"/>
              </a:ext>
            </a:extLst>
          </p:cNvPr>
          <p:cNvCxnSpPr>
            <a:cxnSpLocks/>
          </p:cNvCxnSpPr>
          <p:nvPr/>
        </p:nvCxnSpPr>
        <p:spPr>
          <a:xfrm flipV="1">
            <a:off x="9360000" y="3798924"/>
            <a:ext cx="0" cy="87447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Conector recto 181">
            <a:extLst>
              <a:ext uri="{FF2B5EF4-FFF2-40B4-BE49-F238E27FC236}">
                <a16:creationId xmlns:a16="http://schemas.microsoft.com/office/drawing/2014/main" id="{8FCC1A97-F000-4444-8BD0-D6E9E4FED39F}"/>
              </a:ext>
            </a:extLst>
          </p:cNvPr>
          <p:cNvCxnSpPr>
            <a:cxnSpLocks/>
          </p:cNvCxnSpPr>
          <p:nvPr/>
        </p:nvCxnSpPr>
        <p:spPr>
          <a:xfrm>
            <a:off x="8631995" y="3816271"/>
            <a:ext cx="720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Conector recto 182">
            <a:extLst>
              <a:ext uri="{FF2B5EF4-FFF2-40B4-BE49-F238E27FC236}">
                <a16:creationId xmlns:a16="http://schemas.microsoft.com/office/drawing/2014/main" id="{147D79F8-DF7D-43A7-AF8A-BDC2D728D478}"/>
              </a:ext>
            </a:extLst>
          </p:cNvPr>
          <p:cNvCxnSpPr>
            <a:cxnSpLocks/>
          </p:cNvCxnSpPr>
          <p:nvPr/>
        </p:nvCxnSpPr>
        <p:spPr>
          <a:xfrm>
            <a:off x="8612735" y="2707050"/>
            <a:ext cx="0" cy="110922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Conector recto 188">
            <a:extLst>
              <a:ext uri="{FF2B5EF4-FFF2-40B4-BE49-F238E27FC236}">
                <a16:creationId xmlns:a16="http://schemas.microsoft.com/office/drawing/2014/main" id="{0C4CC637-7F2C-4153-B453-2F4CFC707FB8}"/>
              </a:ext>
            </a:extLst>
          </p:cNvPr>
          <p:cNvCxnSpPr>
            <a:cxnSpLocks/>
          </p:cNvCxnSpPr>
          <p:nvPr/>
        </p:nvCxnSpPr>
        <p:spPr>
          <a:xfrm>
            <a:off x="7551472" y="2721539"/>
            <a:ext cx="110104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Conector recto 211">
            <a:extLst>
              <a:ext uri="{FF2B5EF4-FFF2-40B4-BE49-F238E27FC236}">
                <a16:creationId xmlns:a16="http://schemas.microsoft.com/office/drawing/2014/main" id="{0579DF89-F3EF-4FBC-8FF7-00207CE3E8AF}"/>
              </a:ext>
            </a:extLst>
          </p:cNvPr>
          <p:cNvCxnSpPr>
            <a:cxnSpLocks/>
          </p:cNvCxnSpPr>
          <p:nvPr/>
        </p:nvCxnSpPr>
        <p:spPr>
          <a:xfrm>
            <a:off x="8664571" y="3052804"/>
            <a:ext cx="1055429" cy="449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Conector recto 212">
            <a:extLst>
              <a:ext uri="{FF2B5EF4-FFF2-40B4-BE49-F238E27FC236}">
                <a16:creationId xmlns:a16="http://schemas.microsoft.com/office/drawing/2014/main" id="{E6DABC8C-3CF9-4865-824E-31E390AC6B9F}"/>
              </a:ext>
            </a:extLst>
          </p:cNvPr>
          <p:cNvCxnSpPr>
            <a:cxnSpLocks/>
          </p:cNvCxnSpPr>
          <p:nvPr/>
        </p:nvCxnSpPr>
        <p:spPr>
          <a:xfrm flipH="1" flipV="1">
            <a:off x="9707046" y="1096403"/>
            <a:ext cx="10343" cy="1973377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7" name="Rectángulo 216">
            <a:extLst>
              <a:ext uri="{FF2B5EF4-FFF2-40B4-BE49-F238E27FC236}">
                <a16:creationId xmlns:a16="http://schemas.microsoft.com/office/drawing/2014/main" id="{D9C2973F-BE3A-433D-A66C-CCF945A3C1E4}"/>
              </a:ext>
            </a:extLst>
          </p:cNvPr>
          <p:cNvSpPr/>
          <p:nvPr/>
        </p:nvSpPr>
        <p:spPr>
          <a:xfrm>
            <a:off x="8882644" y="2309152"/>
            <a:ext cx="288000" cy="28800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19" name="Rectángulo 218">
            <a:extLst>
              <a:ext uri="{FF2B5EF4-FFF2-40B4-BE49-F238E27FC236}">
                <a16:creationId xmlns:a16="http://schemas.microsoft.com/office/drawing/2014/main" id="{E2BB711B-D205-4B19-A269-30FB7C7C64A4}"/>
              </a:ext>
            </a:extLst>
          </p:cNvPr>
          <p:cNvSpPr/>
          <p:nvPr/>
        </p:nvSpPr>
        <p:spPr>
          <a:xfrm>
            <a:off x="8122788" y="3951893"/>
            <a:ext cx="288000" cy="288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20" name="Rectángulo 219">
            <a:extLst>
              <a:ext uri="{FF2B5EF4-FFF2-40B4-BE49-F238E27FC236}">
                <a16:creationId xmlns:a16="http://schemas.microsoft.com/office/drawing/2014/main" id="{5F76A553-BFDB-404D-8A40-F423291D3573}"/>
              </a:ext>
            </a:extLst>
          </p:cNvPr>
          <p:cNvSpPr/>
          <p:nvPr/>
        </p:nvSpPr>
        <p:spPr>
          <a:xfrm>
            <a:off x="10217111" y="3161219"/>
            <a:ext cx="288000" cy="288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chemeClr val="tx1"/>
                </a:solidFill>
              </a:rPr>
              <a:t>3</a:t>
            </a:r>
          </a:p>
        </p:txBody>
      </p:sp>
      <p:cxnSp>
        <p:nvCxnSpPr>
          <p:cNvPr id="226" name="Conector recto 225">
            <a:extLst>
              <a:ext uri="{FF2B5EF4-FFF2-40B4-BE49-F238E27FC236}">
                <a16:creationId xmlns:a16="http://schemas.microsoft.com/office/drawing/2014/main" id="{724ACEC3-7438-4D0E-B632-4BADFA7C48E2}"/>
              </a:ext>
            </a:extLst>
          </p:cNvPr>
          <p:cNvCxnSpPr>
            <a:cxnSpLocks/>
          </p:cNvCxnSpPr>
          <p:nvPr/>
        </p:nvCxnSpPr>
        <p:spPr>
          <a:xfrm flipV="1">
            <a:off x="7588672" y="2706402"/>
            <a:ext cx="0" cy="195536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Conector recto 228">
            <a:extLst>
              <a:ext uri="{FF2B5EF4-FFF2-40B4-BE49-F238E27FC236}">
                <a16:creationId xmlns:a16="http://schemas.microsoft.com/office/drawing/2014/main" id="{B8A72790-2F14-4C60-B0CB-3F77B45352ED}"/>
              </a:ext>
            </a:extLst>
          </p:cNvPr>
          <p:cNvCxnSpPr>
            <a:cxnSpLocks/>
          </p:cNvCxnSpPr>
          <p:nvPr/>
        </p:nvCxnSpPr>
        <p:spPr>
          <a:xfrm flipV="1">
            <a:off x="7577289" y="4649747"/>
            <a:ext cx="1801934" cy="766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Conector recto 262">
            <a:extLst>
              <a:ext uri="{FF2B5EF4-FFF2-40B4-BE49-F238E27FC236}">
                <a16:creationId xmlns:a16="http://schemas.microsoft.com/office/drawing/2014/main" id="{7EC258DA-7F12-4240-A30A-5C8BDC7634CF}"/>
              </a:ext>
            </a:extLst>
          </p:cNvPr>
          <p:cNvCxnSpPr>
            <a:cxnSpLocks/>
          </p:cNvCxnSpPr>
          <p:nvPr/>
        </p:nvCxnSpPr>
        <p:spPr>
          <a:xfrm flipH="1">
            <a:off x="9737743" y="1118984"/>
            <a:ext cx="1106" cy="193586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4" name="Conector recto 263">
            <a:extLst>
              <a:ext uri="{FF2B5EF4-FFF2-40B4-BE49-F238E27FC236}">
                <a16:creationId xmlns:a16="http://schemas.microsoft.com/office/drawing/2014/main" id="{1D7CF657-741A-426A-83A7-72E784754C33}"/>
              </a:ext>
            </a:extLst>
          </p:cNvPr>
          <p:cNvCxnSpPr>
            <a:cxnSpLocks/>
          </p:cNvCxnSpPr>
          <p:nvPr/>
        </p:nvCxnSpPr>
        <p:spPr>
          <a:xfrm>
            <a:off x="11119810" y="1078713"/>
            <a:ext cx="13811" cy="3600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Conector recto 264">
            <a:extLst>
              <a:ext uri="{FF2B5EF4-FFF2-40B4-BE49-F238E27FC236}">
                <a16:creationId xmlns:a16="http://schemas.microsoft.com/office/drawing/2014/main" id="{5CFD4B86-E7FF-49FE-830F-D3290316C588}"/>
              </a:ext>
            </a:extLst>
          </p:cNvPr>
          <p:cNvCxnSpPr>
            <a:cxnSpLocks/>
          </p:cNvCxnSpPr>
          <p:nvPr/>
        </p:nvCxnSpPr>
        <p:spPr>
          <a:xfrm flipH="1">
            <a:off x="9728332" y="1105555"/>
            <a:ext cx="141757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Conector recto 265">
            <a:extLst>
              <a:ext uri="{FF2B5EF4-FFF2-40B4-BE49-F238E27FC236}">
                <a16:creationId xmlns:a16="http://schemas.microsoft.com/office/drawing/2014/main" id="{A86319DC-86CF-4998-A8D4-9D461132FBD9}"/>
              </a:ext>
            </a:extLst>
          </p:cNvPr>
          <p:cNvCxnSpPr>
            <a:cxnSpLocks/>
          </p:cNvCxnSpPr>
          <p:nvPr/>
        </p:nvCxnSpPr>
        <p:spPr>
          <a:xfrm flipH="1">
            <a:off x="8625823" y="3090783"/>
            <a:ext cx="1087552" cy="277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Conector recto 266">
            <a:extLst>
              <a:ext uri="{FF2B5EF4-FFF2-40B4-BE49-F238E27FC236}">
                <a16:creationId xmlns:a16="http://schemas.microsoft.com/office/drawing/2014/main" id="{EBC50F42-FB94-4FF1-BC3D-1A2B4ADB7E4C}"/>
              </a:ext>
            </a:extLst>
          </p:cNvPr>
          <p:cNvCxnSpPr>
            <a:cxnSpLocks/>
          </p:cNvCxnSpPr>
          <p:nvPr/>
        </p:nvCxnSpPr>
        <p:spPr>
          <a:xfrm flipH="1" flipV="1">
            <a:off x="9437922" y="4652810"/>
            <a:ext cx="1691018" cy="11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Conector recto 267">
            <a:extLst>
              <a:ext uri="{FF2B5EF4-FFF2-40B4-BE49-F238E27FC236}">
                <a16:creationId xmlns:a16="http://schemas.microsoft.com/office/drawing/2014/main" id="{E5D77E6E-235A-4C8B-98FA-8FD41B8CF137}"/>
              </a:ext>
            </a:extLst>
          </p:cNvPr>
          <p:cNvCxnSpPr>
            <a:cxnSpLocks/>
          </p:cNvCxnSpPr>
          <p:nvPr/>
        </p:nvCxnSpPr>
        <p:spPr>
          <a:xfrm flipH="1">
            <a:off x="8685931" y="3757478"/>
            <a:ext cx="74290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Conector recto 268">
            <a:extLst>
              <a:ext uri="{FF2B5EF4-FFF2-40B4-BE49-F238E27FC236}">
                <a16:creationId xmlns:a16="http://schemas.microsoft.com/office/drawing/2014/main" id="{A5B38CF4-ADEB-4F5C-B834-2F66849511E5}"/>
              </a:ext>
            </a:extLst>
          </p:cNvPr>
          <p:cNvCxnSpPr>
            <a:cxnSpLocks/>
          </p:cNvCxnSpPr>
          <p:nvPr/>
        </p:nvCxnSpPr>
        <p:spPr>
          <a:xfrm>
            <a:off x="8671259" y="3067725"/>
            <a:ext cx="0" cy="70805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Conector recto 270">
            <a:extLst>
              <a:ext uri="{FF2B5EF4-FFF2-40B4-BE49-F238E27FC236}">
                <a16:creationId xmlns:a16="http://schemas.microsoft.com/office/drawing/2014/main" id="{77F99367-410E-4AC8-A013-B09152315102}"/>
              </a:ext>
            </a:extLst>
          </p:cNvPr>
          <p:cNvCxnSpPr>
            <a:cxnSpLocks/>
          </p:cNvCxnSpPr>
          <p:nvPr/>
        </p:nvCxnSpPr>
        <p:spPr>
          <a:xfrm>
            <a:off x="9413115" y="3771831"/>
            <a:ext cx="0" cy="900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8" name="Conector recto de flecha 287">
            <a:extLst>
              <a:ext uri="{FF2B5EF4-FFF2-40B4-BE49-F238E27FC236}">
                <a16:creationId xmlns:a16="http://schemas.microsoft.com/office/drawing/2014/main" id="{20EC03BE-9501-4B8C-BD72-8DCB9C0F19BF}"/>
              </a:ext>
            </a:extLst>
          </p:cNvPr>
          <p:cNvCxnSpPr>
            <a:cxnSpLocks/>
          </p:cNvCxnSpPr>
          <p:nvPr/>
        </p:nvCxnSpPr>
        <p:spPr>
          <a:xfrm flipH="1" flipV="1">
            <a:off x="6422102" y="1639274"/>
            <a:ext cx="3652524" cy="156725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4" name="Rectángulo 303">
            <a:extLst>
              <a:ext uri="{FF2B5EF4-FFF2-40B4-BE49-F238E27FC236}">
                <a16:creationId xmlns:a16="http://schemas.microsoft.com/office/drawing/2014/main" id="{FAA95584-42E4-4400-A20D-ED56AC1F04E9}"/>
              </a:ext>
            </a:extLst>
          </p:cNvPr>
          <p:cNvSpPr/>
          <p:nvPr/>
        </p:nvSpPr>
        <p:spPr>
          <a:xfrm>
            <a:off x="77968" y="5860771"/>
            <a:ext cx="1731848" cy="208954"/>
          </a:xfrm>
          <a:prstGeom prst="rect">
            <a:avLst/>
          </a:prstGeom>
          <a:solidFill>
            <a:schemeClr val="bg1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200" b="1" dirty="0">
                <a:solidFill>
                  <a:schemeClr val="tx1"/>
                </a:solidFill>
              </a:rPr>
              <a:t>Ir a Conectividad 1.0  </a:t>
            </a:r>
          </a:p>
        </p:txBody>
      </p:sp>
      <p:cxnSp>
        <p:nvCxnSpPr>
          <p:cNvPr id="218" name="Conector recto 217">
            <a:extLst>
              <a:ext uri="{FF2B5EF4-FFF2-40B4-BE49-F238E27FC236}">
                <a16:creationId xmlns:a16="http://schemas.microsoft.com/office/drawing/2014/main" id="{2D94949B-9A98-43A6-9598-5403C6F974FD}"/>
              </a:ext>
            </a:extLst>
          </p:cNvPr>
          <p:cNvCxnSpPr>
            <a:cxnSpLocks/>
          </p:cNvCxnSpPr>
          <p:nvPr/>
        </p:nvCxnSpPr>
        <p:spPr>
          <a:xfrm>
            <a:off x="7560000" y="2698677"/>
            <a:ext cx="1101046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Conector recto 220">
            <a:extLst>
              <a:ext uri="{FF2B5EF4-FFF2-40B4-BE49-F238E27FC236}">
                <a16:creationId xmlns:a16="http://schemas.microsoft.com/office/drawing/2014/main" id="{A3D2C268-1E61-46B9-AD61-EA0419E267A2}"/>
              </a:ext>
            </a:extLst>
          </p:cNvPr>
          <p:cNvCxnSpPr>
            <a:cxnSpLocks/>
          </p:cNvCxnSpPr>
          <p:nvPr/>
        </p:nvCxnSpPr>
        <p:spPr>
          <a:xfrm>
            <a:off x="8648529" y="2706402"/>
            <a:ext cx="3989" cy="1065429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Conector recto 221">
            <a:extLst>
              <a:ext uri="{FF2B5EF4-FFF2-40B4-BE49-F238E27FC236}">
                <a16:creationId xmlns:a16="http://schemas.microsoft.com/office/drawing/2014/main" id="{B227F99D-8201-4AA8-83F7-34A814B06CBA}"/>
              </a:ext>
            </a:extLst>
          </p:cNvPr>
          <p:cNvCxnSpPr>
            <a:cxnSpLocks/>
          </p:cNvCxnSpPr>
          <p:nvPr/>
        </p:nvCxnSpPr>
        <p:spPr>
          <a:xfrm>
            <a:off x="8640000" y="3788868"/>
            <a:ext cx="72000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Conector recto 223">
            <a:extLst>
              <a:ext uri="{FF2B5EF4-FFF2-40B4-BE49-F238E27FC236}">
                <a16:creationId xmlns:a16="http://schemas.microsoft.com/office/drawing/2014/main" id="{41516893-7E0C-47C1-8F4A-F6F49DDDAF8D}"/>
              </a:ext>
            </a:extLst>
          </p:cNvPr>
          <p:cNvCxnSpPr>
            <a:cxnSpLocks/>
          </p:cNvCxnSpPr>
          <p:nvPr/>
        </p:nvCxnSpPr>
        <p:spPr>
          <a:xfrm flipV="1">
            <a:off x="9385730" y="3783267"/>
            <a:ext cx="0" cy="874478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Rectángulo 213">
            <a:extLst>
              <a:ext uri="{FF2B5EF4-FFF2-40B4-BE49-F238E27FC236}">
                <a16:creationId xmlns:a16="http://schemas.microsoft.com/office/drawing/2014/main" id="{2FE9088A-07F8-4012-8D0E-6FC353604A5A}"/>
              </a:ext>
            </a:extLst>
          </p:cNvPr>
          <p:cNvSpPr/>
          <p:nvPr/>
        </p:nvSpPr>
        <p:spPr>
          <a:xfrm>
            <a:off x="3118001" y="3530455"/>
            <a:ext cx="396000" cy="90000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700" dirty="0">
                <a:solidFill>
                  <a:schemeClr val="tx1"/>
                </a:solidFill>
              </a:rPr>
              <a:t>done</a:t>
            </a:r>
          </a:p>
        </p:txBody>
      </p:sp>
      <p:sp>
        <p:nvSpPr>
          <p:cNvPr id="215" name="Rectángulo 214">
            <a:extLst>
              <a:ext uri="{FF2B5EF4-FFF2-40B4-BE49-F238E27FC236}">
                <a16:creationId xmlns:a16="http://schemas.microsoft.com/office/drawing/2014/main" id="{86693063-538A-44D3-B471-F9F32CAA2B89}"/>
              </a:ext>
            </a:extLst>
          </p:cNvPr>
          <p:cNvSpPr/>
          <p:nvPr/>
        </p:nvSpPr>
        <p:spPr>
          <a:xfrm>
            <a:off x="3118001" y="3442732"/>
            <a:ext cx="396000" cy="90000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700" dirty="0" err="1">
                <a:solidFill>
                  <a:schemeClr val="tx1"/>
                </a:solidFill>
              </a:rPr>
              <a:t>clear</a:t>
            </a:r>
            <a:endParaRPr lang="es-CL" sz="700" dirty="0">
              <a:solidFill>
                <a:schemeClr val="tx1"/>
              </a:solidFill>
            </a:endParaRPr>
          </a:p>
        </p:txBody>
      </p:sp>
      <p:sp>
        <p:nvSpPr>
          <p:cNvPr id="211" name="Rectángulo 210">
            <a:extLst>
              <a:ext uri="{FF2B5EF4-FFF2-40B4-BE49-F238E27FC236}">
                <a16:creationId xmlns:a16="http://schemas.microsoft.com/office/drawing/2014/main" id="{76F8D797-C04C-4164-B46E-54ACD33E7FA6}"/>
              </a:ext>
            </a:extLst>
          </p:cNvPr>
          <p:cNvSpPr/>
          <p:nvPr/>
        </p:nvSpPr>
        <p:spPr>
          <a:xfrm>
            <a:off x="3801600" y="6225877"/>
            <a:ext cx="4589654" cy="5257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>
                <a:solidFill>
                  <a:schemeClr val="tx1"/>
                </a:solidFill>
              </a:rPr>
              <a:t>Agrupaciones de Cajas</a:t>
            </a:r>
          </a:p>
          <a:p>
            <a:pPr algn="ctr"/>
            <a:r>
              <a:rPr lang="es-CL" sz="1600" b="1" dirty="0">
                <a:solidFill>
                  <a:schemeClr val="tx1"/>
                </a:solidFill>
              </a:rPr>
              <a:t>Discrepancia Cajas – Unidades Manejo Sanitario</a:t>
            </a:r>
          </a:p>
        </p:txBody>
      </p:sp>
      <p:sp>
        <p:nvSpPr>
          <p:cNvPr id="216" name="Elipse 215">
            <a:extLst>
              <a:ext uri="{FF2B5EF4-FFF2-40B4-BE49-F238E27FC236}">
                <a16:creationId xmlns:a16="http://schemas.microsoft.com/office/drawing/2014/main" id="{7B7B6E2A-3B03-4C7E-8E1E-493BF7CC04A3}"/>
              </a:ext>
            </a:extLst>
          </p:cNvPr>
          <p:cNvSpPr/>
          <p:nvPr/>
        </p:nvSpPr>
        <p:spPr>
          <a:xfrm>
            <a:off x="1808645" y="2043862"/>
            <a:ext cx="1926650" cy="22747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400" b="1" dirty="0">
              <a:solidFill>
                <a:schemeClr val="tx1"/>
              </a:solidFill>
            </a:endParaRPr>
          </a:p>
        </p:txBody>
      </p:sp>
      <p:cxnSp>
        <p:nvCxnSpPr>
          <p:cNvPr id="283" name="Conector recto de flecha 282">
            <a:extLst>
              <a:ext uri="{FF2B5EF4-FFF2-40B4-BE49-F238E27FC236}">
                <a16:creationId xmlns:a16="http://schemas.microsoft.com/office/drawing/2014/main" id="{343D825E-23D9-4E87-8236-4194BA4DF9E0}"/>
              </a:ext>
            </a:extLst>
          </p:cNvPr>
          <p:cNvCxnSpPr>
            <a:cxnSpLocks/>
          </p:cNvCxnSpPr>
          <p:nvPr/>
        </p:nvCxnSpPr>
        <p:spPr>
          <a:xfrm flipH="1" flipV="1">
            <a:off x="3487913" y="4057873"/>
            <a:ext cx="1450922" cy="244662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Conector recto de flecha 224">
            <a:extLst>
              <a:ext uri="{FF2B5EF4-FFF2-40B4-BE49-F238E27FC236}">
                <a16:creationId xmlns:a16="http://schemas.microsoft.com/office/drawing/2014/main" id="{E9603A3E-CB07-48C1-A9F7-9DD925F711A1}"/>
              </a:ext>
            </a:extLst>
          </p:cNvPr>
          <p:cNvCxnSpPr>
            <a:cxnSpLocks/>
          </p:cNvCxnSpPr>
          <p:nvPr/>
        </p:nvCxnSpPr>
        <p:spPr>
          <a:xfrm>
            <a:off x="3713864" y="3488697"/>
            <a:ext cx="4317300" cy="59454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1" name="Conector recto de flecha 290">
            <a:extLst>
              <a:ext uri="{FF2B5EF4-FFF2-40B4-BE49-F238E27FC236}">
                <a16:creationId xmlns:a16="http://schemas.microsoft.com/office/drawing/2014/main" id="{DDEA9250-E9E4-4AAA-8511-E95C9C43416B}"/>
              </a:ext>
            </a:extLst>
          </p:cNvPr>
          <p:cNvCxnSpPr>
            <a:cxnSpLocks/>
          </p:cNvCxnSpPr>
          <p:nvPr/>
        </p:nvCxnSpPr>
        <p:spPr>
          <a:xfrm flipH="1">
            <a:off x="6408226" y="3409751"/>
            <a:ext cx="3676319" cy="54214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9" name="Conector recto de flecha 288">
            <a:extLst>
              <a:ext uri="{FF2B5EF4-FFF2-40B4-BE49-F238E27FC236}">
                <a16:creationId xmlns:a16="http://schemas.microsoft.com/office/drawing/2014/main" id="{9C65B69E-112E-429F-B487-FFFEE85A9015}"/>
              </a:ext>
            </a:extLst>
          </p:cNvPr>
          <p:cNvCxnSpPr>
            <a:cxnSpLocks/>
          </p:cNvCxnSpPr>
          <p:nvPr/>
        </p:nvCxnSpPr>
        <p:spPr>
          <a:xfrm flipH="1" flipV="1">
            <a:off x="6396043" y="2948713"/>
            <a:ext cx="3688503" cy="36186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65EF1121-BA86-4D01-A1E4-7D21805EEB7E}"/>
              </a:ext>
            </a:extLst>
          </p:cNvPr>
          <p:cNvCxnSpPr/>
          <p:nvPr/>
        </p:nvCxnSpPr>
        <p:spPr>
          <a:xfrm>
            <a:off x="3976524" y="6634264"/>
            <a:ext cx="423362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969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" grpId="0" animBg="1"/>
      <p:bldP spid="155" grpId="0" animBg="1"/>
      <p:bldP spid="156" grpId="0" animBg="1"/>
      <p:bldP spid="158" grpId="0" animBg="1"/>
      <p:bldP spid="160" grpId="0" animBg="1"/>
      <p:bldP spid="3" grpId="0"/>
      <p:bldP spid="162" grpId="0"/>
      <p:bldP spid="164" grpId="0" animBg="1"/>
      <p:bldP spid="165" grpId="0" animBg="1"/>
      <p:bldP spid="167" grpId="0"/>
      <p:bldP spid="168" grpId="0"/>
      <p:bldP spid="173" grpId="0" animBg="1"/>
      <p:bldP spid="176" grpId="0"/>
      <p:bldP spid="159" grpId="0"/>
      <p:bldP spid="217" grpId="0" animBg="1"/>
      <p:bldP spid="219" grpId="0" animBg="1"/>
      <p:bldP spid="220" grpId="0" animBg="1"/>
      <p:bldP spid="211" grpId="0" animBg="1"/>
      <p:bldP spid="211" grpId="1" animBg="1"/>
      <p:bldP spid="2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>
            <a:extLst>
              <a:ext uri="{FF2B5EF4-FFF2-40B4-BE49-F238E27FC236}">
                <a16:creationId xmlns:a16="http://schemas.microsoft.com/office/drawing/2014/main" id="{3B19F4A3-1A08-413D-8877-50F30E0341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565"/>
                    </a14:imgEffect>
                    <a14:imgEffect>
                      <a14:saturation sat="2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098"/>
          <a:stretch/>
        </p:blipFill>
        <p:spPr>
          <a:xfrm>
            <a:off x="-1" y="2595716"/>
            <a:ext cx="12192001" cy="4262284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693FB1A6-AA23-49E0-8C36-FE1C3C92B30D}"/>
              </a:ext>
            </a:extLst>
          </p:cNvPr>
          <p:cNvSpPr/>
          <p:nvPr/>
        </p:nvSpPr>
        <p:spPr>
          <a:xfrm>
            <a:off x="1" y="0"/>
            <a:ext cx="18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6DCE723D-0240-4ECA-9B18-BB0E913C22E9}"/>
              </a:ext>
            </a:extLst>
          </p:cNvPr>
          <p:cNvSpPr/>
          <p:nvPr/>
        </p:nvSpPr>
        <p:spPr>
          <a:xfrm>
            <a:off x="248241" y="0"/>
            <a:ext cx="9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D0A4F874-A0E9-4A70-8EAC-66450BDDA8EA}"/>
              </a:ext>
            </a:extLst>
          </p:cNvPr>
          <p:cNvSpPr/>
          <p:nvPr/>
        </p:nvSpPr>
        <p:spPr>
          <a:xfrm>
            <a:off x="406481" y="0"/>
            <a:ext cx="468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EFA1B5B0-BA0A-471C-9FB7-F7FD9753931D}"/>
              </a:ext>
            </a:extLst>
          </p:cNvPr>
          <p:cNvSpPr/>
          <p:nvPr/>
        </p:nvSpPr>
        <p:spPr>
          <a:xfrm>
            <a:off x="2217467" y="1275735"/>
            <a:ext cx="7757061" cy="1404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u="sng" dirty="0">
                <a:solidFill>
                  <a:schemeClr val="tx1"/>
                </a:solidFill>
              </a:rPr>
              <a:t>CONECTIVIDAD SANITARIA</a:t>
            </a:r>
          </a:p>
          <a:p>
            <a:pPr algn="ctr"/>
            <a:r>
              <a:rPr lang="es-CL" dirty="0">
                <a:solidFill>
                  <a:schemeClr val="tx1"/>
                </a:solidFill>
              </a:rPr>
              <a:t>METODOLOGÍAS PARA DETERMINAR Y ENTENDER CÓMO SE CONECTAN </a:t>
            </a:r>
          </a:p>
          <a:p>
            <a:pPr algn="ctr"/>
            <a:r>
              <a:rPr lang="es-CL" dirty="0">
                <a:solidFill>
                  <a:schemeClr val="tx1"/>
                </a:solidFill>
              </a:rPr>
              <a:t>LAS UNIDADES DE PRODUCCIÓN Y MANEJO DE LA INDUSTRIA SALMONICULTORA </a:t>
            </a:r>
          </a:p>
          <a:p>
            <a:pPr algn="ctr"/>
            <a:r>
              <a:rPr lang="es-CL" dirty="0">
                <a:solidFill>
                  <a:schemeClr val="tx1"/>
                </a:solidFill>
              </a:rPr>
              <a:t>EN LOS MARES AUSTRALES DE CHILE 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69C31762-70AF-46DA-B0E9-CC05D74623CC}"/>
              </a:ext>
            </a:extLst>
          </p:cNvPr>
          <p:cNvSpPr/>
          <p:nvPr/>
        </p:nvSpPr>
        <p:spPr>
          <a:xfrm>
            <a:off x="4768543" y="3492660"/>
            <a:ext cx="2654910" cy="3790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>
                <a:solidFill>
                  <a:schemeClr val="tx1"/>
                </a:solidFill>
              </a:rPr>
              <a:t>Pablo Reche García</a:t>
            </a: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22D89D75-625F-4CB5-9DCD-A77236DD5F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553" y="4341925"/>
            <a:ext cx="3564887" cy="110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933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693FB1A6-AA23-49E0-8C36-FE1C3C92B30D}"/>
              </a:ext>
            </a:extLst>
          </p:cNvPr>
          <p:cNvSpPr/>
          <p:nvPr/>
        </p:nvSpPr>
        <p:spPr>
          <a:xfrm>
            <a:off x="1" y="0"/>
            <a:ext cx="18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6DCE723D-0240-4ECA-9B18-BB0E913C22E9}"/>
              </a:ext>
            </a:extLst>
          </p:cNvPr>
          <p:cNvSpPr/>
          <p:nvPr/>
        </p:nvSpPr>
        <p:spPr>
          <a:xfrm>
            <a:off x="248241" y="0"/>
            <a:ext cx="9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D0A4F874-A0E9-4A70-8EAC-66450BDDA8EA}"/>
              </a:ext>
            </a:extLst>
          </p:cNvPr>
          <p:cNvSpPr/>
          <p:nvPr/>
        </p:nvSpPr>
        <p:spPr>
          <a:xfrm>
            <a:off x="406481" y="0"/>
            <a:ext cx="468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EFA1B5B0-BA0A-471C-9FB7-F7FD9753931D}"/>
              </a:ext>
            </a:extLst>
          </p:cNvPr>
          <p:cNvSpPr/>
          <p:nvPr/>
        </p:nvSpPr>
        <p:spPr>
          <a:xfrm>
            <a:off x="2217468" y="166656"/>
            <a:ext cx="7757061" cy="1404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u="sng" dirty="0">
                <a:solidFill>
                  <a:schemeClr val="tx1"/>
                </a:solidFill>
              </a:rPr>
              <a:t>CONECTIVIDAD SANITARIA</a:t>
            </a:r>
          </a:p>
          <a:p>
            <a:pPr algn="ctr"/>
            <a:r>
              <a:rPr lang="es-CL" dirty="0">
                <a:solidFill>
                  <a:schemeClr val="tx1"/>
                </a:solidFill>
              </a:rPr>
              <a:t>METODOLOGÍAS PARA DETERMINAR Y ENTENDER CÓMO SE CONECTAN </a:t>
            </a:r>
          </a:p>
          <a:p>
            <a:pPr algn="ctr"/>
            <a:r>
              <a:rPr lang="es-CL" dirty="0">
                <a:solidFill>
                  <a:schemeClr val="tx1"/>
                </a:solidFill>
              </a:rPr>
              <a:t>LAS UNIDADES DE PRODUCCIÓN Y MANEJO DE LA INDUSTRIA SALMONICULTORA </a:t>
            </a:r>
          </a:p>
          <a:p>
            <a:pPr algn="ctr"/>
            <a:r>
              <a:rPr lang="es-CL" dirty="0">
                <a:solidFill>
                  <a:schemeClr val="tx1"/>
                </a:solidFill>
              </a:rPr>
              <a:t>EN LOS MARES AUSTRALES DE CHILE 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69C31762-70AF-46DA-B0E9-CC05D74623CC}"/>
              </a:ext>
            </a:extLst>
          </p:cNvPr>
          <p:cNvSpPr/>
          <p:nvPr/>
        </p:nvSpPr>
        <p:spPr>
          <a:xfrm>
            <a:off x="5102742" y="1778898"/>
            <a:ext cx="1986512" cy="3790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>
                <a:solidFill>
                  <a:schemeClr val="tx1"/>
                </a:solidFill>
              </a:rPr>
              <a:t>¿QUÉ y POR QUÉ?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A4E9199D-F36C-4F2B-AEEF-1C373F9E10D2}"/>
              </a:ext>
            </a:extLst>
          </p:cNvPr>
          <p:cNvSpPr/>
          <p:nvPr/>
        </p:nvSpPr>
        <p:spPr>
          <a:xfrm>
            <a:off x="811190" y="2467404"/>
            <a:ext cx="11132569" cy="27594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L" dirty="0">
                <a:solidFill>
                  <a:schemeClr val="tx1"/>
                </a:solidFill>
              </a:rPr>
              <a:t>Salmonicultura </a:t>
            </a:r>
            <a:r>
              <a:rPr lang="es-CL" dirty="0">
                <a:solidFill>
                  <a:schemeClr val="tx1"/>
                </a:solidFill>
                <a:sym typeface="Wingdings" panose="05000000000000000000" pitchFamily="2" charset="2"/>
              </a:rPr>
              <a:t> Principal motor económico del sur de Chile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L" dirty="0">
                <a:solidFill>
                  <a:schemeClr val="tx1"/>
                </a:solidFill>
                <a:sym typeface="Wingdings" panose="05000000000000000000" pitchFamily="2" charset="2"/>
              </a:rPr>
              <a:t>Producción sujeta a pérdidas por enfermedades y mortalidad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L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L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L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L" dirty="0">
                <a:solidFill>
                  <a:schemeClr val="tx1"/>
                </a:solidFill>
                <a:sym typeface="Wingdings" panose="05000000000000000000" pitchFamily="2" charset="2"/>
              </a:rPr>
              <a:t>Brotes infecciosos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L" dirty="0">
              <a:solidFill>
                <a:schemeClr val="tx1"/>
              </a:solidFill>
            </a:endParaRPr>
          </a:p>
        </p:txBody>
      </p:sp>
      <p:sp>
        <p:nvSpPr>
          <p:cNvPr id="20" name="Abrir llave 19">
            <a:extLst>
              <a:ext uri="{FF2B5EF4-FFF2-40B4-BE49-F238E27FC236}">
                <a16:creationId xmlns:a16="http://schemas.microsoft.com/office/drawing/2014/main" id="{7AC49427-270D-45B2-9C34-D642359197B3}"/>
              </a:ext>
            </a:extLst>
          </p:cNvPr>
          <p:cNvSpPr/>
          <p:nvPr/>
        </p:nvSpPr>
        <p:spPr>
          <a:xfrm>
            <a:off x="3050329" y="3799185"/>
            <a:ext cx="236409" cy="1350952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3483C1B8-DB27-4B82-A76C-F6D44ED0E4C2}"/>
              </a:ext>
            </a:extLst>
          </p:cNvPr>
          <p:cNvSpPr/>
          <p:nvPr/>
        </p:nvSpPr>
        <p:spPr>
          <a:xfrm>
            <a:off x="3286738" y="3746091"/>
            <a:ext cx="8377281" cy="14571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es-CL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L" dirty="0">
                <a:solidFill>
                  <a:schemeClr val="tx1"/>
                </a:solidFill>
                <a:sym typeface="Wingdings" panose="05000000000000000000" pitchFamily="2" charset="2"/>
              </a:rPr>
              <a:t>Originados </a:t>
            </a:r>
            <a:r>
              <a:rPr lang="es-CL" i="1" dirty="0">
                <a:solidFill>
                  <a:schemeClr val="tx1"/>
                </a:solidFill>
                <a:sym typeface="Wingdings" panose="05000000000000000000" pitchFamily="2" charset="2"/>
              </a:rPr>
              <a:t>in situ </a:t>
            </a:r>
            <a:r>
              <a:rPr lang="es-CL" dirty="0">
                <a:solidFill>
                  <a:schemeClr val="tx1"/>
                </a:solidFill>
                <a:sym typeface="Wingdings" panose="05000000000000000000" pitchFamily="2" charset="2"/>
              </a:rPr>
              <a:t>en el centro de cultivo (hacinamiento, plan de vacunación y/o tratamiento antibiótico deficiente, contaminación indirecta)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L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L" dirty="0">
                <a:solidFill>
                  <a:schemeClr val="tx1"/>
                </a:solidFill>
                <a:sym typeface="Wingdings" panose="05000000000000000000" pitchFamily="2" charset="2"/>
              </a:rPr>
              <a:t>Por transmisión de patógenos entre centros de cultivo a través de transportes de masas de agua (advección)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L" dirty="0">
              <a:solidFill>
                <a:schemeClr val="tx1"/>
              </a:solidFill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F9A99F8E-4EAD-4D69-910E-24812392FA0A}"/>
              </a:ext>
            </a:extLst>
          </p:cNvPr>
          <p:cNvSpPr/>
          <p:nvPr/>
        </p:nvSpPr>
        <p:spPr>
          <a:xfrm>
            <a:off x="811189" y="5466741"/>
            <a:ext cx="11132569" cy="9089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L" dirty="0">
                <a:solidFill>
                  <a:schemeClr val="tx1"/>
                </a:solidFill>
              </a:rPr>
              <a:t>ISA </a:t>
            </a:r>
            <a:r>
              <a:rPr lang="es-CL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s-CL" dirty="0" err="1">
                <a:solidFill>
                  <a:schemeClr val="tx1"/>
                </a:solidFill>
              </a:rPr>
              <a:t>infectious</a:t>
            </a:r>
            <a:r>
              <a:rPr lang="es-CL" dirty="0">
                <a:solidFill>
                  <a:schemeClr val="tx1"/>
                </a:solidFill>
              </a:rPr>
              <a:t> </a:t>
            </a:r>
            <a:r>
              <a:rPr lang="es-CL" dirty="0" err="1">
                <a:solidFill>
                  <a:schemeClr val="tx1"/>
                </a:solidFill>
              </a:rPr>
              <a:t>salmon</a:t>
            </a:r>
            <a:r>
              <a:rPr lang="es-CL" dirty="0">
                <a:solidFill>
                  <a:schemeClr val="tx1"/>
                </a:solidFill>
              </a:rPr>
              <a:t> </a:t>
            </a:r>
            <a:r>
              <a:rPr lang="es-CL" dirty="0" err="1">
                <a:solidFill>
                  <a:schemeClr val="tx1"/>
                </a:solidFill>
              </a:rPr>
              <a:t>anaemia</a:t>
            </a:r>
            <a:r>
              <a:rPr lang="es-CL" dirty="0">
                <a:solidFill>
                  <a:schemeClr val="tx1"/>
                </a:solidFill>
              </a:rPr>
              <a:t> producida por el RNA virus </a:t>
            </a:r>
            <a:r>
              <a:rPr lang="es-CL" dirty="0" err="1">
                <a:solidFill>
                  <a:schemeClr val="tx1"/>
                </a:solidFill>
              </a:rPr>
              <a:t>ISAv</a:t>
            </a:r>
            <a:endParaRPr lang="es-CL" dirty="0">
              <a:solidFill>
                <a:schemeClr val="tx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L" dirty="0" err="1">
                <a:solidFill>
                  <a:schemeClr val="tx1"/>
                </a:solidFill>
                <a:sym typeface="Wingdings" panose="05000000000000000000" pitchFamily="2" charset="2"/>
              </a:rPr>
              <a:t>Caligidosis</a:t>
            </a:r>
            <a:r>
              <a:rPr lang="es-CL" dirty="0">
                <a:solidFill>
                  <a:schemeClr val="tx1"/>
                </a:solidFill>
                <a:sym typeface="Wingdings" panose="05000000000000000000" pitchFamily="2" charset="2"/>
              </a:rPr>
              <a:t>  enfermedad producida por copépodos del género </a:t>
            </a:r>
            <a:r>
              <a:rPr lang="es-CL" dirty="0" err="1">
                <a:solidFill>
                  <a:schemeClr val="tx1"/>
                </a:solidFill>
                <a:sym typeface="Wingdings" panose="05000000000000000000" pitchFamily="2" charset="2"/>
              </a:rPr>
              <a:t>Cáligus</a:t>
            </a:r>
            <a:r>
              <a:rPr lang="es-CL" dirty="0">
                <a:solidFill>
                  <a:schemeClr val="tx1"/>
                </a:solidFill>
                <a:sym typeface="Wingdings" panose="05000000000000000000" pitchFamily="2" charset="2"/>
              </a:rPr>
              <a:t> (</a:t>
            </a:r>
            <a:r>
              <a:rPr lang="es-CL" i="1" dirty="0" err="1">
                <a:solidFill>
                  <a:schemeClr val="tx1"/>
                </a:solidFill>
                <a:sym typeface="Wingdings" panose="05000000000000000000" pitchFamily="2" charset="2"/>
              </a:rPr>
              <a:t>Caligus</a:t>
            </a:r>
            <a:r>
              <a:rPr lang="es-CL" i="1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s-CL" i="1" dirty="0" err="1">
                <a:solidFill>
                  <a:schemeClr val="tx1"/>
                </a:solidFill>
                <a:sym typeface="Wingdings" panose="05000000000000000000" pitchFamily="2" charset="2"/>
              </a:rPr>
              <a:t>rogercresseyi</a:t>
            </a:r>
            <a:r>
              <a:rPr lang="es-CL" i="1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s-CL" dirty="0">
                <a:solidFill>
                  <a:schemeClr val="tx1"/>
                </a:solidFill>
                <a:sym typeface="Wingdings" panose="05000000000000000000" pitchFamily="2" charset="2"/>
              </a:rPr>
              <a:t>en Chile)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L" dirty="0">
                <a:solidFill>
                  <a:schemeClr val="tx1"/>
                </a:solidFill>
              </a:rPr>
              <a:t>SRS </a:t>
            </a:r>
            <a:r>
              <a:rPr lang="es-CL" dirty="0">
                <a:solidFill>
                  <a:schemeClr val="tx1"/>
                </a:solidFill>
                <a:sym typeface="Wingdings" panose="05000000000000000000" pitchFamily="2" charset="2"/>
              </a:rPr>
              <a:t> Septicemia </a:t>
            </a:r>
            <a:r>
              <a:rPr lang="es-CL" dirty="0" err="1">
                <a:solidFill>
                  <a:schemeClr val="tx1"/>
                </a:solidFill>
                <a:sym typeface="Wingdings" panose="05000000000000000000" pitchFamily="2" charset="2"/>
              </a:rPr>
              <a:t>Rickettsial</a:t>
            </a:r>
            <a:r>
              <a:rPr lang="es-CL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s-CL" dirty="0" err="1">
                <a:solidFill>
                  <a:schemeClr val="tx1"/>
                </a:solidFill>
                <a:sym typeface="Wingdings" panose="05000000000000000000" pitchFamily="2" charset="2"/>
              </a:rPr>
              <a:t>Salmonidea</a:t>
            </a:r>
            <a:r>
              <a:rPr lang="es-CL" dirty="0">
                <a:solidFill>
                  <a:schemeClr val="tx1"/>
                </a:solidFill>
                <a:sym typeface="Wingdings" panose="05000000000000000000" pitchFamily="2" charset="2"/>
              </a:rPr>
              <a:t> producida por la bacteria Gram-negativa </a:t>
            </a:r>
            <a:r>
              <a:rPr lang="es-CL" i="1" dirty="0" err="1">
                <a:solidFill>
                  <a:schemeClr val="tx1"/>
                </a:solidFill>
                <a:sym typeface="Wingdings" panose="05000000000000000000" pitchFamily="2" charset="2"/>
              </a:rPr>
              <a:t>Piscirickettsia</a:t>
            </a:r>
            <a:r>
              <a:rPr lang="es-CL" i="1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s-CL" i="1" dirty="0" err="1">
                <a:solidFill>
                  <a:schemeClr val="tx1"/>
                </a:solidFill>
                <a:sym typeface="Wingdings" panose="05000000000000000000" pitchFamily="2" charset="2"/>
              </a:rPr>
              <a:t>salmonis</a:t>
            </a:r>
            <a:endParaRPr lang="es-CL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936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693FB1A6-AA23-49E0-8C36-FE1C3C92B30D}"/>
              </a:ext>
            </a:extLst>
          </p:cNvPr>
          <p:cNvSpPr/>
          <p:nvPr/>
        </p:nvSpPr>
        <p:spPr>
          <a:xfrm>
            <a:off x="1" y="0"/>
            <a:ext cx="18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6DCE723D-0240-4ECA-9B18-BB0E913C22E9}"/>
              </a:ext>
            </a:extLst>
          </p:cNvPr>
          <p:cNvSpPr/>
          <p:nvPr/>
        </p:nvSpPr>
        <p:spPr>
          <a:xfrm>
            <a:off x="248241" y="0"/>
            <a:ext cx="9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D0A4F874-A0E9-4A70-8EAC-66450BDDA8EA}"/>
              </a:ext>
            </a:extLst>
          </p:cNvPr>
          <p:cNvSpPr/>
          <p:nvPr/>
        </p:nvSpPr>
        <p:spPr>
          <a:xfrm>
            <a:off x="406481" y="0"/>
            <a:ext cx="468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15169965-0940-413B-AE22-DC38A044DF00}"/>
              </a:ext>
            </a:extLst>
          </p:cNvPr>
          <p:cNvSpPr/>
          <p:nvPr/>
        </p:nvSpPr>
        <p:spPr>
          <a:xfrm>
            <a:off x="2217468" y="166656"/>
            <a:ext cx="7757061" cy="1404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u="sng" dirty="0">
                <a:solidFill>
                  <a:schemeClr val="tx1"/>
                </a:solidFill>
              </a:rPr>
              <a:t>CONECTIVIDAD SANITARIA</a:t>
            </a:r>
          </a:p>
          <a:p>
            <a:pPr algn="ctr"/>
            <a:r>
              <a:rPr lang="es-CL" dirty="0">
                <a:solidFill>
                  <a:schemeClr val="tx1"/>
                </a:solidFill>
              </a:rPr>
              <a:t>METODOLOGÍAS PARA DETERMINAR Y ENTENDER CÓMO SE CONECTAN </a:t>
            </a:r>
          </a:p>
          <a:p>
            <a:pPr algn="ctr"/>
            <a:r>
              <a:rPr lang="es-CL" dirty="0">
                <a:solidFill>
                  <a:schemeClr val="tx1"/>
                </a:solidFill>
              </a:rPr>
              <a:t>LAS UNIDADES DE PRODUCCIÓN Y MANEJO DE LA INDUSTRIA SALMONICULTORA </a:t>
            </a:r>
          </a:p>
          <a:p>
            <a:pPr algn="ctr"/>
            <a:r>
              <a:rPr lang="es-CL" dirty="0">
                <a:solidFill>
                  <a:schemeClr val="tx1"/>
                </a:solidFill>
              </a:rPr>
              <a:t>EN LOS MARES AUSTRALES DE CHILE 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F0A7B328-9467-4F0F-90EF-CFDB5A300DCD}"/>
              </a:ext>
            </a:extLst>
          </p:cNvPr>
          <p:cNvSpPr/>
          <p:nvPr/>
        </p:nvSpPr>
        <p:spPr>
          <a:xfrm>
            <a:off x="1297464" y="1717194"/>
            <a:ext cx="5410497" cy="3790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>
                <a:solidFill>
                  <a:schemeClr val="tx1"/>
                </a:solidFill>
              </a:rPr>
              <a:t>¿QUÉ SE HA HECHO HASTA AHORA?</a:t>
            </a:r>
          </a:p>
        </p:txBody>
      </p:sp>
      <p:pic>
        <p:nvPicPr>
          <p:cNvPr id="9" name="2017-09-12 at 13-05-08 - 480">
            <a:hlinkClick r:id="" action="ppaction://media"/>
            <a:extLst>
              <a:ext uri="{FF2B5EF4-FFF2-40B4-BE49-F238E27FC236}">
                <a16:creationId xmlns:a16="http://schemas.microsoft.com/office/drawing/2014/main" id="{EDCA7E33-4AB3-49DB-BF76-620BD588BA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20246" y="1719903"/>
            <a:ext cx="4365273" cy="490986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89259819-83EA-4488-A9A2-395ED2D4BBF6}"/>
              </a:ext>
            </a:extLst>
          </p:cNvPr>
          <p:cNvSpPr/>
          <p:nvPr/>
        </p:nvSpPr>
        <p:spPr>
          <a:xfrm>
            <a:off x="1297464" y="2242719"/>
            <a:ext cx="5410497" cy="3790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>
                <a:solidFill>
                  <a:schemeClr val="tx1"/>
                </a:solidFill>
              </a:rPr>
              <a:t>Gobierno de Chile – </a:t>
            </a:r>
            <a:r>
              <a:rPr lang="es-CL" b="1" dirty="0" err="1">
                <a:solidFill>
                  <a:schemeClr val="tx1"/>
                </a:solidFill>
              </a:rPr>
              <a:t>MinEcom</a:t>
            </a:r>
            <a:r>
              <a:rPr lang="es-CL" b="1" dirty="0">
                <a:solidFill>
                  <a:schemeClr val="tx1"/>
                </a:solidFill>
              </a:rPr>
              <a:t> - </a:t>
            </a:r>
            <a:r>
              <a:rPr lang="es-CL" b="1" dirty="0" err="1">
                <a:solidFill>
                  <a:schemeClr val="tx1"/>
                </a:solidFill>
              </a:rPr>
              <a:t>SerNaPesca</a:t>
            </a:r>
            <a:endParaRPr lang="es-CL" b="1" dirty="0">
              <a:solidFill>
                <a:schemeClr val="tx1"/>
              </a:solidFill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F52825EE-1593-40B2-B9CD-568CF9E43E6E}"/>
              </a:ext>
            </a:extLst>
          </p:cNvPr>
          <p:cNvSpPr/>
          <p:nvPr/>
        </p:nvSpPr>
        <p:spPr>
          <a:xfrm>
            <a:off x="1297464" y="2787397"/>
            <a:ext cx="5410497" cy="3790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chemeClr val="tx1"/>
                </a:solidFill>
              </a:rPr>
              <a:t>Ley General de Pesca y Acuicultura </a:t>
            </a:r>
            <a:r>
              <a:rPr lang="es-CL" dirty="0" err="1">
                <a:solidFill>
                  <a:schemeClr val="tx1"/>
                </a:solidFill>
              </a:rPr>
              <a:t>Nº</a:t>
            </a:r>
            <a:r>
              <a:rPr lang="es-CL" dirty="0">
                <a:solidFill>
                  <a:schemeClr val="tx1"/>
                </a:solidFill>
              </a:rPr>
              <a:t> 20434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4B350826-EEA2-4A6D-8EDE-4F9E6804D2F3}"/>
              </a:ext>
            </a:extLst>
          </p:cNvPr>
          <p:cNvSpPr/>
          <p:nvPr/>
        </p:nvSpPr>
        <p:spPr>
          <a:xfrm>
            <a:off x="1297464" y="3327729"/>
            <a:ext cx="5410497" cy="34211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L" dirty="0">
                <a:solidFill>
                  <a:schemeClr val="tx1"/>
                </a:solidFill>
              </a:rPr>
              <a:t>Ordenamiento territorial de las áreas de manejo sanitario en agrupaciones de concesiones o barrios salmoneros </a:t>
            </a:r>
            <a:r>
              <a:rPr lang="es-CL" dirty="0">
                <a:solidFill>
                  <a:schemeClr val="tx1"/>
                </a:solidFill>
                <a:sym typeface="Wingdings" panose="05000000000000000000" pitchFamily="2" charset="2"/>
              </a:rPr>
              <a:t> coordinación de tiempos de cosecha, uso de antibióticos y densidades de producción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L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L" dirty="0">
                <a:solidFill>
                  <a:schemeClr val="tx1"/>
                </a:solidFill>
                <a:sym typeface="Wingdings" panose="05000000000000000000" pitchFamily="2" charset="2"/>
              </a:rPr>
              <a:t>Creación de macrozonas (2 o más barrios) separadas por cortafuegos y donde el tránsito de embarcaciones esté controlado  evitar transmisión enfermedades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L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L" dirty="0">
                <a:solidFill>
                  <a:schemeClr val="tx1"/>
                </a:solidFill>
                <a:sym typeface="Wingdings" panose="05000000000000000000" pitchFamily="2" charset="2"/>
              </a:rPr>
              <a:t>Regulación de la fiscalización e Informes Ambientales</a:t>
            </a:r>
            <a:endParaRPr lang="es-C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812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693FB1A6-AA23-49E0-8C36-FE1C3C92B30D}"/>
              </a:ext>
            </a:extLst>
          </p:cNvPr>
          <p:cNvSpPr/>
          <p:nvPr/>
        </p:nvSpPr>
        <p:spPr>
          <a:xfrm>
            <a:off x="1" y="0"/>
            <a:ext cx="18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6DCE723D-0240-4ECA-9B18-BB0E913C22E9}"/>
              </a:ext>
            </a:extLst>
          </p:cNvPr>
          <p:cNvSpPr/>
          <p:nvPr/>
        </p:nvSpPr>
        <p:spPr>
          <a:xfrm>
            <a:off x="248241" y="0"/>
            <a:ext cx="9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D0A4F874-A0E9-4A70-8EAC-66450BDDA8EA}"/>
              </a:ext>
            </a:extLst>
          </p:cNvPr>
          <p:cNvSpPr/>
          <p:nvPr/>
        </p:nvSpPr>
        <p:spPr>
          <a:xfrm>
            <a:off x="406481" y="0"/>
            <a:ext cx="468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EFA1B5B0-BA0A-471C-9FB7-F7FD9753931D}"/>
              </a:ext>
            </a:extLst>
          </p:cNvPr>
          <p:cNvSpPr/>
          <p:nvPr/>
        </p:nvSpPr>
        <p:spPr>
          <a:xfrm>
            <a:off x="2217468" y="166656"/>
            <a:ext cx="7757061" cy="1404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u="sng" dirty="0">
                <a:solidFill>
                  <a:schemeClr val="tx1"/>
                </a:solidFill>
              </a:rPr>
              <a:t>CONECTIVIDAD SANITARIA</a:t>
            </a:r>
          </a:p>
          <a:p>
            <a:pPr algn="ctr"/>
            <a:r>
              <a:rPr lang="es-CL" dirty="0">
                <a:solidFill>
                  <a:schemeClr val="tx1"/>
                </a:solidFill>
              </a:rPr>
              <a:t>METODOLOGÍAS PARA DETERMINAR Y ENTENDER CÓMO SE CONECTAN </a:t>
            </a:r>
          </a:p>
          <a:p>
            <a:pPr algn="ctr"/>
            <a:r>
              <a:rPr lang="es-CL" dirty="0">
                <a:solidFill>
                  <a:schemeClr val="tx1"/>
                </a:solidFill>
              </a:rPr>
              <a:t>LAS UNIDADES DE PRODUCCIÓN Y MANEJO DE LA INDUSTRIA SALMONICULTORA </a:t>
            </a:r>
          </a:p>
          <a:p>
            <a:pPr algn="ctr"/>
            <a:r>
              <a:rPr lang="es-CL" dirty="0">
                <a:solidFill>
                  <a:schemeClr val="tx1"/>
                </a:solidFill>
              </a:rPr>
              <a:t>EN LOS MARES AUSTRALES DE CHILE 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69C31762-70AF-46DA-B0E9-CC05D74623CC}"/>
              </a:ext>
            </a:extLst>
          </p:cNvPr>
          <p:cNvSpPr/>
          <p:nvPr/>
        </p:nvSpPr>
        <p:spPr>
          <a:xfrm>
            <a:off x="5260527" y="1737602"/>
            <a:ext cx="2233891" cy="3790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>
                <a:solidFill>
                  <a:schemeClr val="tx1"/>
                </a:solidFill>
              </a:rPr>
              <a:t>¿QUÉ SE NECESITA?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5AE3A127-B4DA-4CF2-BE2C-3BA7D6DFAD79}"/>
              </a:ext>
            </a:extLst>
          </p:cNvPr>
          <p:cNvSpPr/>
          <p:nvPr/>
        </p:nvSpPr>
        <p:spPr>
          <a:xfrm>
            <a:off x="978897" y="3529281"/>
            <a:ext cx="10672327" cy="31148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CL" dirty="0">
              <a:solidFill>
                <a:schemeClr val="tx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L" dirty="0">
                <a:solidFill>
                  <a:schemeClr val="tx1"/>
                </a:solidFill>
              </a:rPr>
              <a:t>Ordenamiento territorial basado en:</a:t>
            </a:r>
          </a:p>
          <a:p>
            <a:pPr marL="2114550" lvl="4" indent="-285750" algn="just">
              <a:buFont typeface="Arial" panose="020B0604020202020204" pitchFamily="34" charset="0"/>
              <a:buChar char="•"/>
            </a:pPr>
            <a:r>
              <a:rPr lang="es-CL" dirty="0">
                <a:solidFill>
                  <a:schemeClr val="tx1"/>
                </a:solidFill>
              </a:rPr>
              <a:t> Modelación hidrodinámica: cobertura total, integración de condiciones ambientales intra-anuales</a:t>
            </a:r>
          </a:p>
          <a:p>
            <a:pPr marL="2114550" lvl="4" indent="-285750" algn="just">
              <a:buFont typeface="Arial" panose="020B0604020202020204" pitchFamily="34" charset="0"/>
              <a:buChar char="•"/>
            </a:pPr>
            <a:r>
              <a:rPr lang="es-CL" dirty="0">
                <a:solidFill>
                  <a:schemeClr val="tx1"/>
                </a:solidFill>
              </a:rPr>
              <a:t>Modelos de dispersión de partículas: partículas inertes (horizontes de vida constantes)</a:t>
            </a:r>
          </a:p>
          <a:p>
            <a:pPr marL="2114550" lvl="4" indent="-285750" algn="just">
              <a:buFont typeface="Arial" panose="020B0604020202020204" pitchFamily="34" charset="0"/>
              <a:buChar char="•"/>
            </a:pPr>
            <a:r>
              <a:rPr lang="es-CL" dirty="0">
                <a:solidFill>
                  <a:schemeClr val="tx1"/>
                </a:solidFill>
              </a:rPr>
              <a:t>Modelos biológicos: Modelos de dispersión de partículas + caracterización de los ciclos de vida de los principales patógenos (horizonte de vida variable según condiciones ambientales)</a:t>
            </a:r>
          </a:p>
          <a:p>
            <a:pPr marL="2114550" lvl="4" indent="-285750" algn="just">
              <a:buFont typeface="Arial" panose="020B0604020202020204" pitchFamily="34" charset="0"/>
              <a:buChar char="•"/>
            </a:pPr>
            <a:r>
              <a:rPr lang="es-CL" dirty="0">
                <a:solidFill>
                  <a:schemeClr val="tx1"/>
                </a:solidFill>
              </a:rPr>
              <a:t>Conectividad etapa I: determinación de los transportes de agua y patógenos entre parcelas</a:t>
            </a:r>
          </a:p>
          <a:p>
            <a:pPr marL="2114550" lvl="4" indent="-285750" algn="just">
              <a:buFont typeface="Arial" panose="020B0604020202020204" pitchFamily="34" charset="0"/>
              <a:buChar char="•"/>
            </a:pPr>
            <a:r>
              <a:rPr lang="es-CL" dirty="0">
                <a:solidFill>
                  <a:schemeClr val="tx1"/>
                </a:solidFill>
              </a:rPr>
              <a:t>Conectividad etapa II: re-zonificación del espacio en nuevas unidades de manejo sanitario que minimicen el riesgo de contaminación entre ellas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L" dirty="0">
              <a:solidFill>
                <a:schemeClr val="tx1"/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B1436F27-7D22-4F01-890B-4DF4DDDC5926}"/>
              </a:ext>
            </a:extLst>
          </p:cNvPr>
          <p:cNvSpPr/>
          <p:nvPr/>
        </p:nvSpPr>
        <p:spPr>
          <a:xfrm>
            <a:off x="978898" y="2283535"/>
            <a:ext cx="10672327" cy="4778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L" dirty="0">
                <a:solidFill>
                  <a:schemeClr val="tx1"/>
                </a:solidFill>
              </a:rPr>
              <a:t>Evaluar la conectividad de las unidades actuales de producción y manejo sanitario de la salmonicultura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D83A14C5-0DB1-4D25-9F7A-D3446B625A27}"/>
              </a:ext>
            </a:extLst>
          </p:cNvPr>
          <p:cNvSpPr/>
          <p:nvPr/>
        </p:nvSpPr>
        <p:spPr>
          <a:xfrm>
            <a:off x="978897" y="2906408"/>
            <a:ext cx="10672327" cy="4778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L" dirty="0">
                <a:solidFill>
                  <a:schemeClr val="tx1"/>
                </a:solidFill>
              </a:rPr>
              <a:t>De ser necesario proponer un nuevo ordenamiento territorial de las unidades de manejo sanitario</a:t>
            </a:r>
          </a:p>
        </p:txBody>
      </p:sp>
    </p:spTree>
    <p:extLst>
      <p:ext uri="{BB962C8B-B14F-4D97-AF65-F5344CB8AC3E}">
        <p14:creationId xmlns:p14="http://schemas.microsoft.com/office/powerpoint/2010/main" val="2547748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693FB1A6-AA23-49E0-8C36-FE1C3C92B30D}"/>
              </a:ext>
            </a:extLst>
          </p:cNvPr>
          <p:cNvSpPr/>
          <p:nvPr/>
        </p:nvSpPr>
        <p:spPr>
          <a:xfrm>
            <a:off x="1" y="0"/>
            <a:ext cx="18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6DCE723D-0240-4ECA-9B18-BB0E913C22E9}"/>
              </a:ext>
            </a:extLst>
          </p:cNvPr>
          <p:cNvSpPr/>
          <p:nvPr/>
        </p:nvSpPr>
        <p:spPr>
          <a:xfrm>
            <a:off x="248241" y="0"/>
            <a:ext cx="9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D0A4F874-A0E9-4A70-8EAC-66450BDDA8EA}"/>
              </a:ext>
            </a:extLst>
          </p:cNvPr>
          <p:cNvSpPr/>
          <p:nvPr/>
        </p:nvSpPr>
        <p:spPr>
          <a:xfrm>
            <a:off x="406481" y="0"/>
            <a:ext cx="468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15169965-0940-413B-AE22-DC38A044DF00}"/>
              </a:ext>
            </a:extLst>
          </p:cNvPr>
          <p:cNvSpPr/>
          <p:nvPr/>
        </p:nvSpPr>
        <p:spPr>
          <a:xfrm>
            <a:off x="2217468" y="166656"/>
            <a:ext cx="7757061" cy="1404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u="sng" dirty="0">
                <a:solidFill>
                  <a:schemeClr val="tx1"/>
                </a:solidFill>
              </a:rPr>
              <a:t>CONECTIVIDAD SANITARIA</a:t>
            </a:r>
          </a:p>
          <a:p>
            <a:pPr algn="ctr"/>
            <a:r>
              <a:rPr lang="es-CL" dirty="0">
                <a:solidFill>
                  <a:schemeClr val="tx1"/>
                </a:solidFill>
              </a:rPr>
              <a:t>METODOLOGÍAS PARA DETERMINAR Y ENTENDER CÓMO SE CONECTAN </a:t>
            </a:r>
          </a:p>
          <a:p>
            <a:pPr algn="ctr"/>
            <a:r>
              <a:rPr lang="es-CL" dirty="0">
                <a:solidFill>
                  <a:schemeClr val="tx1"/>
                </a:solidFill>
              </a:rPr>
              <a:t>LAS UNIDADES DE PRODUCCIÓN Y MANEJO DE LA INDUSTRIA SALMONICULTORA </a:t>
            </a:r>
          </a:p>
          <a:p>
            <a:pPr algn="ctr"/>
            <a:r>
              <a:rPr lang="es-CL" dirty="0">
                <a:solidFill>
                  <a:schemeClr val="tx1"/>
                </a:solidFill>
              </a:rPr>
              <a:t>EN LOS MARES AUSTRALES DE CHILE 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F0A7B328-9467-4F0F-90EF-CFDB5A300DCD}"/>
              </a:ext>
            </a:extLst>
          </p:cNvPr>
          <p:cNvSpPr/>
          <p:nvPr/>
        </p:nvSpPr>
        <p:spPr>
          <a:xfrm>
            <a:off x="1297464" y="1717194"/>
            <a:ext cx="5410497" cy="3790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>
                <a:solidFill>
                  <a:schemeClr val="tx1"/>
                </a:solidFill>
              </a:rPr>
              <a:t>¿QUÉ SE HA HECHO HASTA AHORA?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89259819-83EA-4488-A9A2-395ED2D4BBF6}"/>
              </a:ext>
            </a:extLst>
          </p:cNvPr>
          <p:cNvSpPr/>
          <p:nvPr/>
        </p:nvSpPr>
        <p:spPr>
          <a:xfrm>
            <a:off x="1297464" y="2242719"/>
            <a:ext cx="5410497" cy="3790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>
                <a:solidFill>
                  <a:schemeClr val="tx1"/>
                </a:solidFill>
              </a:rPr>
              <a:t>Instituto de Fomento Pesquero</a:t>
            </a:r>
          </a:p>
        </p:txBody>
      </p:sp>
      <p:pic>
        <p:nvPicPr>
          <p:cNvPr id="13" name="2017-09-12 at 13-15-38 - 480">
            <a:hlinkClick r:id="" action="ppaction://media"/>
            <a:extLst>
              <a:ext uri="{FF2B5EF4-FFF2-40B4-BE49-F238E27FC236}">
                <a16:creationId xmlns:a16="http://schemas.microsoft.com/office/drawing/2014/main" id="{ABE43203-84B3-4D26-BB46-48CEE04DB5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46561" y="2242719"/>
            <a:ext cx="5145439" cy="4320000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FA15F6C6-CD7B-4DA8-BC71-A2D87709FA68}"/>
              </a:ext>
            </a:extLst>
          </p:cNvPr>
          <p:cNvSpPr/>
          <p:nvPr/>
        </p:nvSpPr>
        <p:spPr>
          <a:xfrm>
            <a:off x="1297459" y="4808231"/>
            <a:ext cx="5410497" cy="379033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>
                <a:solidFill>
                  <a:schemeClr val="tx1"/>
                </a:solidFill>
              </a:rPr>
              <a:t>modelación HIDRODINÁMICA </a:t>
            </a:r>
            <a:r>
              <a:rPr lang="es-CL" b="1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s-CL" b="1" dirty="0">
                <a:solidFill>
                  <a:schemeClr val="tx1"/>
                </a:solidFill>
              </a:rPr>
              <a:t>X-XI-XII regiones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A0C2B5F8-1D19-4319-BA8D-7E29B8AEDA11}"/>
              </a:ext>
            </a:extLst>
          </p:cNvPr>
          <p:cNvSpPr/>
          <p:nvPr/>
        </p:nvSpPr>
        <p:spPr>
          <a:xfrm>
            <a:off x="1297464" y="2787397"/>
            <a:ext cx="5410497" cy="5631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chemeClr val="tx1"/>
                </a:solidFill>
              </a:rPr>
              <a:t>2011 - presente  </a:t>
            </a:r>
            <a:r>
              <a:rPr lang="es-CL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s-CL" dirty="0">
                <a:solidFill>
                  <a:schemeClr val="tx1"/>
                </a:solidFill>
              </a:rPr>
              <a:t>línea de investigación en Conectividad Sanitaria</a:t>
            </a:r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E024376C-1055-47FA-BFFF-3EB2076DA986}"/>
              </a:ext>
            </a:extLst>
          </p:cNvPr>
          <p:cNvCxnSpPr/>
          <p:nvPr/>
        </p:nvCxnSpPr>
        <p:spPr>
          <a:xfrm>
            <a:off x="1297459" y="3546987"/>
            <a:ext cx="541049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B2097D96-96A8-4AAC-B069-F9CB55903758}"/>
              </a:ext>
            </a:extLst>
          </p:cNvPr>
          <p:cNvCxnSpPr>
            <a:cxnSpLocks/>
          </p:cNvCxnSpPr>
          <p:nvPr/>
        </p:nvCxnSpPr>
        <p:spPr>
          <a:xfrm flipV="1">
            <a:off x="6900863" y="1717195"/>
            <a:ext cx="0" cy="4736699"/>
          </a:xfrm>
          <a:prstGeom prst="line">
            <a:avLst/>
          </a:prstGeom>
          <a:ln w="3810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2" name="Rectángulo 21">
            <a:extLst>
              <a:ext uri="{FF2B5EF4-FFF2-40B4-BE49-F238E27FC236}">
                <a16:creationId xmlns:a16="http://schemas.microsoft.com/office/drawing/2014/main" id="{8EA79652-7B74-4B75-80A6-6236B5DCD6F2}"/>
              </a:ext>
            </a:extLst>
          </p:cNvPr>
          <p:cNvSpPr/>
          <p:nvPr/>
        </p:nvSpPr>
        <p:spPr>
          <a:xfrm>
            <a:off x="7121519" y="1863686"/>
            <a:ext cx="4664000" cy="3790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chemeClr val="tx1"/>
                </a:solidFill>
              </a:rPr>
              <a:t>Modelación física (MIKE3 FM)</a:t>
            </a:r>
          </a:p>
        </p:txBody>
      </p:sp>
    </p:spTree>
    <p:extLst>
      <p:ext uri="{BB962C8B-B14F-4D97-AF65-F5344CB8AC3E}">
        <p14:creationId xmlns:p14="http://schemas.microsoft.com/office/powerpoint/2010/main" val="545664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3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693FB1A6-AA23-49E0-8C36-FE1C3C92B30D}"/>
              </a:ext>
            </a:extLst>
          </p:cNvPr>
          <p:cNvSpPr/>
          <p:nvPr/>
        </p:nvSpPr>
        <p:spPr>
          <a:xfrm>
            <a:off x="1" y="0"/>
            <a:ext cx="18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6DCE723D-0240-4ECA-9B18-BB0E913C22E9}"/>
              </a:ext>
            </a:extLst>
          </p:cNvPr>
          <p:cNvSpPr/>
          <p:nvPr/>
        </p:nvSpPr>
        <p:spPr>
          <a:xfrm>
            <a:off x="248241" y="0"/>
            <a:ext cx="9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D0A4F874-A0E9-4A70-8EAC-66450BDDA8EA}"/>
              </a:ext>
            </a:extLst>
          </p:cNvPr>
          <p:cNvSpPr/>
          <p:nvPr/>
        </p:nvSpPr>
        <p:spPr>
          <a:xfrm>
            <a:off x="406481" y="0"/>
            <a:ext cx="468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15169965-0940-413B-AE22-DC38A044DF00}"/>
              </a:ext>
            </a:extLst>
          </p:cNvPr>
          <p:cNvSpPr/>
          <p:nvPr/>
        </p:nvSpPr>
        <p:spPr>
          <a:xfrm>
            <a:off x="2217468" y="166656"/>
            <a:ext cx="7757061" cy="1404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u="sng" dirty="0">
                <a:solidFill>
                  <a:schemeClr val="tx1"/>
                </a:solidFill>
              </a:rPr>
              <a:t>CONECTIVIDAD SANITARIA</a:t>
            </a:r>
          </a:p>
          <a:p>
            <a:pPr algn="ctr"/>
            <a:r>
              <a:rPr lang="es-CL" dirty="0">
                <a:solidFill>
                  <a:schemeClr val="tx1"/>
                </a:solidFill>
              </a:rPr>
              <a:t>METODOLOGÍAS PARA DETERMINAR Y ENTENDER CÓMO SE CONECTAN </a:t>
            </a:r>
          </a:p>
          <a:p>
            <a:pPr algn="ctr"/>
            <a:r>
              <a:rPr lang="es-CL" dirty="0">
                <a:solidFill>
                  <a:schemeClr val="tx1"/>
                </a:solidFill>
              </a:rPr>
              <a:t>LAS UNIDADES DE PRODUCCIÓN Y MANEJO DE LA INDUSTRIA SALMONICULTORA </a:t>
            </a:r>
          </a:p>
          <a:p>
            <a:pPr algn="ctr"/>
            <a:r>
              <a:rPr lang="es-CL" dirty="0">
                <a:solidFill>
                  <a:schemeClr val="tx1"/>
                </a:solidFill>
              </a:rPr>
              <a:t>EN LOS MARES AUSTRALES DE CHILE 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F0A7B328-9467-4F0F-90EF-CFDB5A300DCD}"/>
              </a:ext>
            </a:extLst>
          </p:cNvPr>
          <p:cNvSpPr/>
          <p:nvPr/>
        </p:nvSpPr>
        <p:spPr>
          <a:xfrm>
            <a:off x="1297464" y="1717194"/>
            <a:ext cx="5410497" cy="3790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>
                <a:solidFill>
                  <a:schemeClr val="tx1"/>
                </a:solidFill>
              </a:rPr>
              <a:t>¿QUÉ SE HA HECHO HASTA AHORA?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89259819-83EA-4488-A9A2-395ED2D4BBF6}"/>
              </a:ext>
            </a:extLst>
          </p:cNvPr>
          <p:cNvSpPr/>
          <p:nvPr/>
        </p:nvSpPr>
        <p:spPr>
          <a:xfrm>
            <a:off x="1297464" y="2242719"/>
            <a:ext cx="5410497" cy="3790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>
                <a:solidFill>
                  <a:schemeClr val="tx1"/>
                </a:solidFill>
              </a:rPr>
              <a:t>Instituto de Fomento Pesquero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F52825EE-1593-40B2-B9CD-568CF9E43E6E}"/>
              </a:ext>
            </a:extLst>
          </p:cNvPr>
          <p:cNvSpPr/>
          <p:nvPr/>
        </p:nvSpPr>
        <p:spPr>
          <a:xfrm>
            <a:off x="1297464" y="2787397"/>
            <a:ext cx="5410497" cy="5631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chemeClr val="tx1"/>
                </a:solidFill>
              </a:rPr>
              <a:t>2011 - presente  </a:t>
            </a:r>
            <a:r>
              <a:rPr lang="es-CL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s-CL" dirty="0">
                <a:solidFill>
                  <a:schemeClr val="tx1"/>
                </a:solidFill>
              </a:rPr>
              <a:t>línea de investigación en Conectividad Sanitaria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FA15F6C6-CD7B-4DA8-BC71-A2D87709FA68}"/>
              </a:ext>
            </a:extLst>
          </p:cNvPr>
          <p:cNvSpPr/>
          <p:nvPr/>
        </p:nvSpPr>
        <p:spPr>
          <a:xfrm>
            <a:off x="1297461" y="3744996"/>
            <a:ext cx="5410497" cy="379033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>
                <a:solidFill>
                  <a:schemeClr val="tx1"/>
                </a:solidFill>
              </a:rPr>
              <a:t>Estadísticas de CONECTIVIDAD (DHI)</a:t>
            </a:r>
          </a:p>
        </p:txBody>
      </p:sp>
      <p:pic>
        <p:nvPicPr>
          <p:cNvPr id="17" name="2017-09-12 at 16-17-17">
            <a:hlinkClick r:id="" action="ppaction://media"/>
            <a:extLst>
              <a:ext uri="{FF2B5EF4-FFF2-40B4-BE49-F238E27FC236}">
                <a16:creationId xmlns:a16="http://schemas.microsoft.com/office/drawing/2014/main" id="{4605BDF5-6ECD-4C52-88BB-A9B0D1BA13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21519" y="2371344"/>
            <a:ext cx="4664000" cy="4320000"/>
          </a:xfrm>
          <a:prstGeom prst="rect">
            <a:avLst/>
          </a:prstGeom>
        </p:spPr>
      </p:pic>
      <p:sp>
        <p:nvSpPr>
          <p:cNvPr id="19" name="Rectángulo 18">
            <a:extLst>
              <a:ext uri="{FF2B5EF4-FFF2-40B4-BE49-F238E27FC236}">
                <a16:creationId xmlns:a16="http://schemas.microsoft.com/office/drawing/2014/main" id="{BE69D040-3ED5-4692-9CF5-B6CE88F4764B}"/>
              </a:ext>
            </a:extLst>
          </p:cNvPr>
          <p:cNvSpPr/>
          <p:nvPr/>
        </p:nvSpPr>
        <p:spPr>
          <a:xfrm>
            <a:off x="1297458" y="4875646"/>
            <a:ext cx="5410497" cy="8227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>
                <a:solidFill>
                  <a:schemeClr val="tx1"/>
                </a:solidFill>
              </a:rPr>
              <a:t>Horizontes Constantes </a:t>
            </a:r>
          </a:p>
          <a:p>
            <a:pPr algn="ctr"/>
            <a:r>
              <a:rPr lang="es-CL" dirty="0">
                <a:solidFill>
                  <a:schemeClr val="tx1"/>
                </a:solidFill>
              </a:rPr>
              <a:t>24-48-72 horas</a:t>
            </a:r>
          </a:p>
          <a:p>
            <a:pPr algn="ctr"/>
            <a:r>
              <a:rPr lang="es-CL" dirty="0">
                <a:solidFill>
                  <a:schemeClr val="tx1"/>
                </a:solidFill>
              </a:rPr>
              <a:t>¿T=0 &gt; Conectividad &lt; T=Horizonte?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909FD035-925A-45A6-83EA-7357DEB85B3E}"/>
              </a:ext>
            </a:extLst>
          </p:cNvPr>
          <p:cNvSpPr/>
          <p:nvPr/>
        </p:nvSpPr>
        <p:spPr>
          <a:xfrm>
            <a:off x="1300355" y="4875645"/>
            <a:ext cx="5410497" cy="8227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chemeClr val="tx1"/>
                </a:solidFill>
              </a:rPr>
              <a:t>Cobertura conectividad total </a:t>
            </a:r>
          </a:p>
          <a:p>
            <a:pPr algn="ctr"/>
            <a:r>
              <a:rPr lang="es-CL" dirty="0">
                <a:solidFill>
                  <a:schemeClr val="tx1"/>
                </a:solidFill>
              </a:rPr>
              <a:t>(parcelas = cajas </a:t>
            </a:r>
            <a:r>
              <a:rPr lang="es-CL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s-CL" dirty="0">
                <a:solidFill>
                  <a:schemeClr val="tx1"/>
                </a:solidFill>
              </a:rPr>
              <a:t>forma constante)</a:t>
            </a:r>
          </a:p>
          <a:p>
            <a:pPr algn="ctr"/>
            <a:r>
              <a:rPr lang="es-CL" dirty="0">
                <a:solidFill>
                  <a:schemeClr val="tx1"/>
                </a:solidFill>
              </a:rPr>
              <a:t>Discrepancia </a:t>
            </a:r>
            <a:r>
              <a:rPr lang="es-CL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s-CL" dirty="0">
                <a:solidFill>
                  <a:schemeClr val="tx1"/>
                </a:solidFill>
              </a:rPr>
              <a:t>Cajas ≠ Unidades Manejo Sanitario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AF6A3E61-7F17-49B2-A41F-BE01F8766690}"/>
              </a:ext>
            </a:extLst>
          </p:cNvPr>
          <p:cNvSpPr/>
          <p:nvPr/>
        </p:nvSpPr>
        <p:spPr>
          <a:xfrm>
            <a:off x="1299600" y="5097526"/>
            <a:ext cx="5410800" cy="3790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chemeClr val="tx1"/>
                </a:solidFill>
              </a:rPr>
              <a:t>¿Re-zonificación?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C017E51E-5DE6-4BAC-A9A5-FBDE23FF1875}"/>
              </a:ext>
            </a:extLst>
          </p:cNvPr>
          <p:cNvCxnSpPr/>
          <p:nvPr/>
        </p:nvCxnSpPr>
        <p:spPr>
          <a:xfrm>
            <a:off x="1297459" y="3546987"/>
            <a:ext cx="541049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ángulo 22">
            <a:extLst>
              <a:ext uri="{FF2B5EF4-FFF2-40B4-BE49-F238E27FC236}">
                <a16:creationId xmlns:a16="http://schemas.microsoft.com/office/drawing/2014/main" id="{22751094-8A8D-4177-A8AC-400331E9801D}"/>
              </a:ext>
            </a:extLst>
          </p:cNvPr>
          <p:cNvSpPr/>
          <p:nvPr/>
        </p:nvSpPr>
        <p:spPr>
          <a:xfrm>
            <a:off x="6944773" y="1863686"/>
            <a:ext cx="4914148" cy="3790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chemeClr val="tx1"/>
                </a:solidFill>
              </a:rPr>
              <a:t>Visualización – Soporte </a:t>
            </a:r>
            <a:r>
              <a:rPr lang="es-CL" dirty="0">
                <a:solidFill>
                  <a:schemeClr val="tx1"/>
                </a:solidFill>
                <a:sym typeface="Wingdings" panose="05000000000000000000" pitchFamily="2" charset="2"/>
              </a:rPr>
              <a:t>                            (etapa I)</a:t>
            </a:r>
            <a:endParaRPr lang="es-CL" dirty="0">
              <a:solidFill>
                <a:schemeClr val="tx1"/>
              </a:solidFill>
            </a:endParaRPr>
          </a:p>
        </p:txBody>
      </p: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86767F86-594E-475C-9848-A85756B05971}"/>
              </a:ext>
            </a:extLst>
          </p:cNvPr>
          <p:cNvCxnSpPr>
            <a:cxnSpLocks/>
          </p:cNvCxnSpPr>
          <p:nvPr/>
        </p:nvCxnSpPr>
        <p:spPr>
          <a:xfrm flipV="1">
            <a:off x="6853729" y="2371344"/>
            <a:ext cx="0" cy="4255786"/>
          </a:xfrm>
          <a:prstGeom prst="line">
            <a:avLst/>
          </a:prstGeom>
          <a:ln w="3810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8" name="Rectángulo 17">
            <a:extLst>
              <a:ext uri="{FF2B5EF4-FFF2-40B4-BE49-F238E27FC236}">
                <a16:creationId xmlns:a16="http://schemas.microsoft.com/office/drawing/2014/main" id="{A06BB938-8107-4956-B7E2-0654A74793BA}"/>
              </a:ext>
            </a:extLst>
          </p:cNvPr>
          <p:cNvSpPr/>
          <p:nvPr/>
        </p:nvSpPr>
        <p:spPr>
          <a:xfrm>
            <a:off x="1297458" y="4997748"/>
            <a:ext cx="5410497" cy="57859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chemeClr val="tx1"/>
                </a:solidFill>
              </a:rPr>
              <a:t>Modelos de dispersión de partículas </a:t>
            </a:r>
          </a:p>
          <a:p>
            <a:pPr algn="ctr"/>
            <a:r>
              <a:rPr lang="es-CL" b="1" dirty="0">
                <a:solidFill>
                  <a:schemeClr val="tx1"/>
                </a:solidFill>
              </a:rPr>
              <a:t>Partículas inertes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3298CEA-3E90-4DEA-A180-95BBA23897C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887" t="45142" r="20515" b="38229"/>
          <a:stretch/>
        </p:blipFill>
        <p:spPr>
          <a:xfrm>
            <a:off x="9499467" y="1929022"/>
            <a:ext cx="1395069" cy="31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56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3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44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18" grpId="0" animBg="1"/>
      <p:bldP spid="1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693FB1A6-AA23-49E0-8C36-FE1C3C92B30D}"/>
              </a:ext>
            </a:extLst>
          </p:cNvPr>
          <p:cNvSpPr/>
          <p:nvPr/>
        </p:nvSpPr>
        <p:spPr>
          <a:xfrm>
            <a:off x="1" y="0"/>
            <a:ext cx="18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6DCE723D-0240-4ECA-9B18-BB0E913C22E9}"/>
              </a:ext>
            </a:extLst>
          </p:cNvPr>
          <p:cNvSpPr/>
          <p:nvPr/>
        </p:nvSpPr>
        <p:spPr>
          <a:xfrm>
            <a:off x="248241" y="0"/>
            <a:ext cx="9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D0A4F874-A0E9-4A70-8EAC-66450BDDA8EA}"/>
              </a:ext>
            </a:extLst>
          </p:cNvPr>
          <p:cNvSpPr/>
          <p:nvPr/>
        </p:nvSpPr>
        <p:spPr>
          <a:xfrm>
            <a:off x="406481" y="0"/>
            <a:ext cx="468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15169965-0940-413B-AE22-DC38A044DF00}"/>
              </a:ext>
            </a:extLst>
          </p:cNvPr>
          <p:cNvSpPr/>
          <p:nvPr/>
        </p:nvSpPr>
        <p:spPr>
          <a:xfrm>
            <a:off x="2217468" y="166656"/>
            <a:ext cx="7757061" cy="1404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u="sng" dirty="0">
                <a:solidFill>
                  <a:schemeClr val="tx1"/>
                </a:solidFill>
              </a:rPr>
              <a:t>CONECTIVIDAD SANITARIA</a:t>
            </a:r>
          </a:p>
          <a:p>
            <a:pPr algn="ctr"/>
            <a:r>
              <a:rPr lang="es-CL" dirty="0">
                <a:solidFill>
                  <a:schemeClr val="tx1"/>
                </a:solidFill>
              </a:rPr>
              <a:t>METODOLOGÍAS PARA DETERMINAR Y ENTENDER CÓMO SE CONECTAN </a:t>
            </a:r>
          </a:p>
          <a:p>
            <a:pPr algn="ctr"/>
            <a:r>
              <a:rPr lang="es-CL" dirty="0">
                <a:solidFill>
                  <a:schemeClr val="tx1"/>
                </a:solidFill>
              </a:rPr>
              <a:t>LAS UNIDADES DE PRODUCCIÓN Y MANEJO DE LA INDUSTRIA SALMONICULTORA </a:t>
            </a:r>
          </a:p>
          <a:p>
            <a:pPr algn="ctr"/>
            <a:r>
              <a:rPr lang="es-CL" dirty="0">
                <a:solidFill>
                  <a:schemeClr val="tx1"/>
                </a:solidFill>
              </a:rPr>
              <a:t>EN LOS MARES AUSTRALES DE CHILE 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F0A7B328-9467-4F0F-90EF-CFDB5A300DCD}"/>
              </a:ext>
            </a:extLst>
          </p:cNvPr>
          <p:cNvSpPr/>
          <p:nvPr/>
        </p:nvSpPr>
        <p:spPr>
          <a:xfrm>
            <a:off x="1297464" y="1717194"/>
            <a:ext cx="5410497" cy="3790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>
                <a:solidFill>
                  <a:schemeClr val="tx1"/>
                </a:solidFill>
              </a:rPr>
              <a:t>¿EN QUÉ SE ESTÁ TRABAJANDO?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89259819-83EA-4488-A9A2-395ED2D4BBF6}"/>
              </a:ext>
            </a:extLst>
          </p:cNvPr>
          <p:cNvSpPr/>
          <p:nvPr/>
        </p:nvSpPr>
        <p:spPr>
          <a:xfrm>
            <a:off x="1297464" y="2242719"/>
            <a:ext cx="5410497" cy="3790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>
                <a:solidFill>
                  <a:schemeClr val="tx1"/>
                </a:solidFill>
              </a:rPr>
              <a:t>Instituto de Fomento Pesquero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F52825EE-1593-40B2-B9CD-568CF9E43E6E}"/>
              </a:ext>
            </a:extLst>
          </p:cNvPr>
          <p:cNvSpPr/>
          <p:nvPr/>
        </p:nvSpPr>
        <p:spPr>
          <a:xfrm>
            <a:off x="1297464" y="2787397"/>
            <a:ext cx="5410497" cy="5631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chemeClr val="tx1"/>
                </a:solidFill>
              </a:rPr>
              <a:t>2011 - presente  </a:t>
            </a:r>
            <a:r>
              <a:rPr lang="es-CL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s-CL" dirty="0">
                <a:solidFill>
                  <a:schemeClr val="tx1"/>
                </a:solidFill>
              </a:rPr>
              <a:t>línea de investigación en Conectividad Sanitaria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FA15F6C6-CD7B-4DA8-BC71-A2D87709FA68}"/>
              </a:ext>
            </a:extLst>
          </p:cNvPr>
          <p:cNvSpPr/>
          <p:nvPr/>
        </p:nvSpPr>
        <p:spPr>
          <a:xfrm>
            <a:off x="1297461" y="3744996"/>
            <a:ext cx="5410497" cy="379033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>
                <a:solidFill>
                  <a:schemeClr val="tx1"/>
                </a:solidFill>
              </a:rPr>
              <a:t>Estadísticas de CONECTIVIDAD (IFOP)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C017E51E-5DE6-4BAC-A9A5-FBDE23FF1875}"/>
              </a:ext>
            </a:extLst>
          </p:cNvPr>
          <p:cNvCxnSpPr/>
          <p:nvPr/>
        </p:nvCxnSpPr>
        <p:spPr>
          <a:xfrm>
            <a:off x="1297459" y="3546987"/>
            <a:ext cx="541049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agen 20">
            <a:extLst>
              <a:ext uri="{FF2B5EF4-FFF2-40B4-BE49-F238E27FC236}">
                <a16:creationId xmlns:a16="http://schemas.microsoft.com/office/drawing/2014/main" id="{F5426BAE-2093-4406-BF2C-30A11E5E20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38" t="57443" r="61986" b="33782"/>
          <a:stretch/>
        </p:blipFill>
        <p:spPr>
          <a:xfrm>
            <a:off x="2842878" y="4566101"/>
            <a:ext cx="1896650" cy="920035"/>
          </a:xfrm>
          <a:prstGeom prst="rect">
            <a:avLst/>
          </a:prstGeom>
        </p:spPr>
      </p:pic>
      <p:sp>
        <p:nvSpPr>
          <p:cNvPr id="25" name="Rectángulo 24">
            <a:extLst>
              <a:ext uri="{FF2B5EF4-FFF2-40B4-BE49-F238E27FC236}">
                <a16:creationId xmlns:a16="http://schemas.microsoft.com/office/drawing/2014/main" id="{D2ED2DA1-A8BB-483B-BD5A-C6002F131A75}"/>
              </a:ext>
            </a:extLst>
          </p:cNvPr>
          <p:cNvSpPr/>
          <p:nvPr/>
        </p:nvSpPr>
        <p:spPr>
          <a:xfrm>
            <a:off x="6944773" y="1863686"/>
            <a:ext cx="4914148" cy="3790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chemeClr val="tx1"/>
                </a:solidFill>
              </a:rPr>
              <a:t>Visualización – Soporte </a:t>
            </a:r>
            <a:r>
              <a:rPr lang="es-CL" dirty="0">
                <a:solidFill>
                  <a:schemeClr val="tx1"/>
                </a:solidFill>
                <a:sym typeface="Wingdings" panose="05000000000000000000" pitchFamily="2" charset="2"/>
              </a:rPr>
              <a:t>                            (etapa II)</a:t>
            </a:r>
            <a:endParaRPr lang="es-CL" dirty="0">
              <a:solidFill>
                <a:schemeClr val="tx1"/>
              </a:solidFill>
            </a:endParaRPr>
          </a:p>
        </p:txBody>
      </p: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4D8F4455-9526-4D97-B7A3-0DA0A68EF27B}"/>
              </a:ext>
            </a:extLst>
          </p:cNvPr>
          <p:cNvCxnSpPr>
            <a:cxnSpLocks/>
          </p:cNvCxnSpPr>
          <p:nvPr/>
        </p:nvCxnSpPr>
        <p:spPr>
          <a:xfrm flipV="1">
            <a:off x="6853729" y="2371344"/>
            <a:ext cx="0" cy="4255786"/>
          </a:xfrm>
          <a:prstGeom prst="line">
            <a:avLst/>
          </a:prstGeom>
          <a:ln w="3810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7" name="Imagen 26">
            <a:extLst>
              <a:ext uri="{FF2B5EF4-FFF2-40B4-BE49-F238E27FC236}">
                <a16:creationId xmlns:a16="http://schemas.microsoft.com/office/drawing/2014/main" id="{2507CA99-5378-4E9C-A63E-0413527B7E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887" t="45142" r="20515" b="38229"/>
          <a:stretch/>
        </p:blipFill>
        <p:spPr>
          <a:xfrm>
            <a:off x="9499467" y="1929022"/>
            <a:ext cx="1395069" cy="313697"/>
          </a:xfrm>
          <a:prstGeom prst="rect">
            <a:avLst/>
          </a:prstGeom>
        </p:spPr>
      </p:pic>
      <p:sp>
        <p:nvSpPr>
          <p:cNvPr id="28" name="Rectángulo 27">
            <a:extLst>
              <a:ext uri="{FF2B5EF4-FFF2-40B4-BE49-F238E27FC236}">
                <a16:creationId xmlns:a16="http://schemas.microsoft.com/office/drawing/2014/main" id="{4E8D69FD-0F50-488F-ADE0-61890C7E3040}"/>
              </a:ext>
            </a:extLst>
          </p:cNvPr>
          <p:cNvSpPr/>
          <p:nvPr/>
        </p:nvSpPr>
        <p:spPr>
          <a:xfrm>
            <a:off x="1545633" y="5928209"/>
            <a:ext cx="4914148" cy="3790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>
                <a:solidFill>
                  <a:srgbClr val="0070C0"/>
                </a:solidFill>
              </a:rPr>
              <a:t>C</a:t>
            </a:r>
            <a:r>
              <a:rPr lang="es-CL" dirty="0">
                <a:solidFill>
                  <a:schemeClr val="tx1"/>
                </a:solidFill>
              </a:rPr>
              <a:t>onectividad </a:t>
            </a:r>
            <a:r>
              <a:rPr lang="es-CL" b="1" dirty="0">
                <a:solidFill>
                  <a:srgbClr val="0070C0"/>
                </a:solidFill>
              </a:rPr>
              <a:t>L</a:t>
            </a:r>
            <a:r>
              <a:rPr lang="es-CL" dirty="0">
                <a:solidFill>
                  <a:schemeClr val="tx1"/>
                </a:solidFill>
              </a:rPr>
              <a:t>agrangiana – </a:t>
            </a:r>
            <a:r>
              <a:rPr lang="es-CL" b="1" dirty="0">
                <a:solidFill>
                  <a:srgbClr val="0070C0"/>
                </a:solidFill>
              </a:rPr>
              <a:t>I</a:t>
            </a:r>
            <a:r>
              <a:rPr lang="es-CL" dirty="0">
                <a:solidFill>
                  <a:schemeClr val="tx1"/>
                </a:solidFill>
              </a:rPr>
              <a:t>FOP - </a:t>
            </a:r>
            <a:r>
              <a:rPr lang="es-CL" b="1" dirty="0">
                <a:solidFill>
                  <a:srgbClr val="0070C0"/>
                </a:solidFill>
              </a:rPr>
              <a:t>C</a:t>
            </a:r>
            <a:r>
              <a:rPr lang="es-CL" dirty="0">
                <a:solidFill>
                  <a:schemeClr val="tx1"/>
                </a:solidFill>
              </a:rPr>
              <a:t>hile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181F57B-BE4C-48A6-BEA9-D21E22BA02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677" t="25040" r="38144" b="21544"/>
          <a:stretch/>
        </p:blipFill>
        <p:spPr>
          <a:xfrm>
            <a:off x="6999498" y="2827671"/>
            <a:ext cx="5074710" cy="310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334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ángulo 57">
            <a:extLst>
              <a:ext uri="{FF2B5EF4-FFF2-40B4-BE49-F238E27FC236}">
                <a16:creationId xmlns:a16="http://schemas.microsoft.com/office/drawing/2014/main" id="{28EE0EE0-6A2F-499E-B466-CE8B81177E3F}"/>
              </a:ext>
            </a:extLst>
          </p:cNvPr>
          <p:cNvSpPr/>
          <p:nvPr/>
        </p:nvSpPr>
        <p:spPr>
          <a:xfrm>
            <a:off x="-1" y="6125188"/>
            <a:ext cx="12192000" cy="724446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CL" sz="1000" dirty="0"/>
          </a:p>
        </p:txBody>
      </p:sp>
      <p:sp>
        <p:nvSpPr>
          <p:cNvPr id="160" name="Rectángulo 159">
            <a:extLst>
              <a:ext uri="{FF2B5EF4-FFF2-40B4-BE49-F238E27FC236}">
                <a16:creationId xmlns:a16="http://schemas.microsoft.com/office/drawing/2014/main" id="{FE607AAE-D272-4593-A099-DE9D5420B103}"/>
              </a:ext>
            </a:extLst>
          </p:cNvPr>
          <p:cNvSpPr/>
          <p:nvPr/>
        </p:nvSpPr>
        <p:spPr>
          <a:xfrm>
            <a:off x="3801600" y="6224400"/>
            <a:ext cx="4589654" cy="5257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>
                <a:solidFill>
                  <a:schemeClr val="tx1"/>
                </a:solidFill>
              </a:rPr>
              <a:t>Integración Escenarios Ambientales</a:t>
            </a:r>
          </a:p>
        </p:txBody>
      </p:sp>
      <p:sp>
        <p:nvSpPr>
          <p:cNvPr id="259" name="Rectángulo 258">
            <a:extLst>
              <a:ext uri="{FF2B5EF4-FFF2-40B4-BE49-F238E27FC236}">
                <a16:creationId xmlns:a16="http://schemas.microsoft.com/office/drawing/2014/main" id="{3DB59436-A17E-459F-B9FE-89F937FAE501}"/>
              </a:ext>
            </a:extLst>
          </p:cNvPr>
          <p:cNvSpPr/>
          <p:nvPr/>
        </p:nvSpPr>
        <p:spPr>
          <a:xfrm>
            <a:off x="3786087" y="737942"/>
            <a:ext cx="832137" cy="4188316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chemeClr val="tx1"/>
              </a:solidFill>
            </a:endParaRPr>
          </a:p>
        </p:txBody>
      </p:sp>
      <p:sp>
        <p:nvSpPr>
          <p:cNvPr id="260" name="Rectángulo 259">
            <a:extLst>
              <a:ext uri="{FF2B5EF4-FFF2-40B4-BE49-F238E27FC236}">
                <a16:creationId xmlns:a16="http://schemas.microsoft.com/office/drawing/2014/main" id="{728F1D65-1759-465A-AC94-4788F9E9CB92}"/>
              </a:ext>
            </a:extLst>
          </p:cNvPr>
          <p:cNvSpPr/>
          <p:nvPr/>
        </p:nvSpPr>
        <p:spPr>
          <a:xfrm>
            <a:off x="3784131" y="5045948"/>
            <a:ext cx="850064" cy="959550"/>
          </a:xfrm>
          <a:prstGeom prst="rect">
            <a:avLst/>
          </a:prstGeom>
          <a:solidFill>
            <a:schemeClr val="bg1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200" b="1" dirty="0">
                <a:solidFill>
                  <a:schemeClr val="tx1"/>
                </a:solidFill>
              </a:rPr>
              <a:t>GUÍA USUARIO</a:t>
            </a:r>
          </a:p>
        </p:txBody>
      </p:sp>
      <p:sp>
        <p:nvSpPr>
          <p:cNvPr id="261" name="Rectángulo 260">
            <a:extLst>
              <a:ext uri="{FF2B5EF4-FFF2-40B4-BE49-F238E27FC236}">
                <a16:creationId xmlns:a16="http://schemas.microsoft.com/office/drawing/2014/main" id="{DF0067DE-F469-46B9-8453-E522B0F504B5}"/>
              </a:ext>
            </a:extLst>
          </p:cNvPr>
          <p:cNvSpPr/>
          <p:nvPr/>
        </p:nvSpPr>
        <p:spPr>
          <a:xfrm>
            <a:off x="3976524" y="4421698"/>
            <a:ext cx="434815" cy="180000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1000" b="1" dirty="0" err="1">
                <a:solidFill>
                  <a:schemeClr val="tx1"/>
                </a:solidFill>
              </a:rPr>
              <a:t>Máx</a:t>
            </a:r>
            <a:endParaRPr lang="es-CL" sz="1000" b="1" dirty="0">
              <a:solidFill>
                <a:schemeClr val="tx1"/>
              </a:solidFill>
            </a:endParaRPr>
          </a:p>
        </p:txBody>
      </p:sp>
      <p:sp>
        <p:nvSpPr>
          <p:cNvPr id="262" name="Rectángulo 261">
            <a:extLst>
              <a:ext uri="{FF2B5EF4-FFF2-40B4-BE49-F238E27FC236}">
                <a16:creationId xmlns:a16="http://schemas.microsoft.com/office/drawing/2014/main" id="{255C4176-3EA1-430C-BEA0-3623F61891E8}"/>
              </a:ext>
            </a:extLst>
          </p:cNvPr>
          <p:cNvSpPr/>
          <p:nvPr/>
        </p:nvSpPr>
        <p:spPr>
          <a:xfrm>
            <a:off x="3978000" y="4647695"/>
            <a:ext cx="434815" cy="180000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1000" b="1" dirty="0" err="1">
                <a:solidFill>
                  <a:schemeClr val="tx1"/>
                </a:solidFill>
              </a:rPr>
              <a:t>Mín</a:t>
            </a:r>
            <a:endParaRPr lang="es-CL" sz="1000" b="1" dirty="0">
              <a:solidFill>
                <a:schemeClr val="tx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063667A-374F-4C4A-9D85-C400152A38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527" t="16392" r="19830" b="18095"/>
          <a:stretch/>
        </p:blipFill>
        <p:spPr>
          <a:xfrm>
            <a:off x="4827300" y="731703"/>
            <a:ext cx="7300404" cy="5323044"/>
          </a:xfrm>
          <a:prstGeom prst="rect">
            <a:avLst/>
          </a:prstGeom>
        </p:spPr>
      </p:pic>
      <p:sp>
        <p:nvSpPr>
          <p:cNvPr id="63" name="Rectángulo 62">
            <a:extLst>
              <a:ext uri="{FF2B5EF4-FFF2-40B4-BE49-F238E27FC236}">
                <a16:creationId xmlns:a16="http://schemas.microsoft.com/office/drawing/2014/main" id="{E798D6DB-16D0-495E-8F7C-62AD1A5BDCAE}"/>
              </a:ext>
            </a:extLst>
          </p:cNvPr>
          <p:cNvSpPr/>
          <p:nvPr/>
        </p:nvSpPr>
        <p:spPr>
          <a:xfrm>
            <a:off x="93276" y="742273"/>
            <a:ext cx="1707703" cy="5052344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chemeClr val="tx1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66D7CC1-2299-40D3-8699-250A3DC37D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331" r="16391" b="83779"/>
          <a:stretch/>
        </p:blipFill>
        <p:spPr>
          <a:xfrm>
            <a:off x="1" y="-7264"/>
            <a:ext cx="12192000" cy="650661"/>
          </a:xfrm>
          <a:prstGeom prst="rect">
            <a:avLst/>
          </a:prstGeom>
        </p:spPr>
      </p:pic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61631338-32BF-46AA-8BB2-7B5E66DF5E7C}"/>
              </a:ext>
            </a:extLst>
          </p:cNvPr>
          <p:cNvCxnSpPr>
            <a:cxnSpLocks/>
          </p:cNvCxnSpPr>
          <p:nvPr/>
        </p:nvCxnSpPr>
        <p:spPr>
          <a:xfrm>
            <a:off x="4811595" y="731703"/>
            <a:ext cx="0" cy="5322867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ángulo 61">
            <a:extLst>
              <a:ext uri="{FF2B5EF4-FFF2-40B4-BE49-F238E27FC236}">
                <a16:creationId xmlns:a16="http://schemas.microsoft.com/office/drawing/2014/main" id="{04F31315-EA06-4BE9-A237-C6DC0C8DED22}"/>
              </a:ext>
            </a:extLst>
          </p:cNvPr>
          <p:cNvSpPr/>
          <p:nvPr/>
        </p:nvSpPr>
        <p:spPr>
          <a:xfrm>
            <a:off x="206859" y="1358157"/>
            <a:ext cx="1251751" cy="23896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L" sz="1000" b="1" dirty="0">
                <a:solidFill>
                  <a:schemeClr val="tx1"/>
                </a:solidFill>
              </a:rPr>
              <a:t>ÁREA de ESTUDIO </a:t>
            </a:r>
          </a:p>
        </p:txBody>
      </p:sp>
      <p:sp>
        <p:nvSpPr>
          <p:cNvPr id="34" name="Diagrama de flujo: combinar 33">
            <a:extLst>
              <a:ext uri="{FF2B5EF4-FFF2-40B4-BE49-F238E27FC236}">
                <a16:creationId xmlns:a16="http://schemas.microsoft.com/office/drawing/2014/main" id="{E05547F7-BED2-4DC4-BB26-512C7881E565}"/>
              </a:ext>
            </a:extLst>
          </p:cNvPr>
          <p:cNvSpPr/>
          <p:nvPr/>
        </p:nvSpPr>
        <p:spPr>
          <a:xfrm>
            <a:off x="1288655" y="1408380"/>
            <a:ext cx="113304" cy="114561"/>
          </a:xfrm>
          <a:prstGeom prst="flowChartMerg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4" name="Rectángulo 63">
            <a:extLst>
              <a:ext uri="{FF2B5EF4-FFF2-40B4-BE49-F238E27FC236}">
                <a16:creationId xmlns:a16="http://schemas.microsoft.com/office/drawing/2014/main" id="{24839BC6-6F62-4056-8393-F6C77602E769}"/>
              </a:ext>
            </a:extLst>
          </p:cNvPr>
          <p:cNvSpPr/>
          <p:nvPr/>
        </p:nvSpPr>
        <p:spPr>
          <a:xfrm>
            <a:off x="206859" y="1605362"/>
            <a:ext cx="1251751" cy="3789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L" sz="800" dirty="0">
                <a:solidFill>
                  <a:srgbClr val="FF0000"/>
                </a:solidFill>
              </a:rPr>
              <a:t>Chiloé</a:t>
            </a:r>
          </a:p>
          <a:p>
            <a:pPr algn="just"/>
            <a:r>
              <a:rPr lang="es-CL" sz="800" dirty="0">
                <a:solidFill>
                  <a:schemeClr val="tx1"/>
                </a:solidFill>
              </a:rPr>
              <a:t>Aysén</a:t>
            </a:r>
          </a:p>
          <a:p>
            <a:pPr algn="just"/>
            <a:r>
              <a:rPr lang="es-CL" sz="800" dirty="0">
                <a:solidFill>
                  <a:schemeClr val="tx1"/>
                </a:solidFill>
              </a:rPr>
              <a:t>Magallanes</a:t>
            </a:r>
          </a:p>
        </p:txBody>
      </p:sp>
      <p:sp>
        <p:nvSpPr>
          <p:cNvPr id="65" name="Rectángulo 64">
            <a:extLst>
              <a:ext uri="{FF2B5EF4-FFF2-40B4-BE49-F238E27FC236}">
                <a16:creationId xmlns:a16="http://schemas.microsoft.com/office/drawing/2014/main" id="{5C567D64-902E-4941-9E22-DCEB205746CB}"/>
              </a:ext>
            </a:extLst>
          </p:cNvPr>
          <p:cNvSpPr/>
          <p:nvPr/>
        </p:nvSpPr>
        <p:spPr>
          <a:xfrm>
            <a:off x="206860" y="2103980"/>
            <a:ext cx="914398" cy="23896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L" sz="1000" b="1" dirty="0">
                <a:solidFill>
                  <a:schemeClr val="tx1"/>
                </a:solidFill>
              </a:rPr>
              <a:t>PARTÍCULA</a:t>
            </a:r>
          </a:p>
        </p:txBody>
      </p:sp>
      <p:sp>
        <p:nvSpPr>
          <p:cNvPr id="66" name="Diagrama de flujo: combinar 65">
            <a:extLst>
              <a:ext uri="{FF2B5EF4-FFF2-40B4-BE49-F238E27FC236}">
                <a16:creationId xmlns:a16="http://schemas.microsoft.com/office/drawing/2014/main" id="{670670E4-C55A-4C7B-B0D1-0487A25CD08B}"/>
              </a:ext>
            </a:extLst>
          </p:cNvPr>
          <p:cNvSpPr/>
          <p:nvPr/>
        </p:nvSpPr>
        <p:spPr>
          <a:xfrm>
            <a:off x="951303" y="2156054"/>
            <a:ext cx="113304" cy="114561"/>
          </a:xfrm>
          <a:prstGeom prst="flowChartMerg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7" name="Rectángulo 66">
            <a:extLst>
              <a:ext uri="{FF2B5EF4-FFF2-40B4-BE49-F238E27FC236}">
                <a16:creationId xmlns:a16="http://schemas.microsoft.com/office/drawing/2014/main" id="{77117A70-94C1-4A2F-9274-95091DEE924F}"/>
              </a:ext>
            </a:extLst>
          </p:cNvPr>
          <p:cNvSpPr/>
          <p:nvPr/>
        </p:nvSpPr>
        <p:spPr>
          <a:xfrm>
            <a:off x="206859" y="2351185"/>
            <a:ext cx="914399" cy="3789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L" sz="800" dirty="0">
                <a:solidFill>
                  <a:schemeClr val="tx1"/>
                </a:solidFill>
              </a:rPr>
              <a:t>Inerte</a:t>
            </a:r>
          </a:p>
          <a:p>
            <a:pPr algn="just"/>
            <a:r>
              <a:rPr lang="es-CL" sz="800" dirty="0">
                <a:solidFill>
                  <a:srgbClr val="FF0000"/>
                </a:solidFill>
              </a:rPr>
              <a:t>ISAv</a:t>
            </a:r>
          </a:p>
          <a:p>
            <a:pPr algn="just"/>
            <a:r>
              <a:rPr lang="es-CL" sz="800" dirty="0">
                <a:solidFill>
                  <a:schemeClr val="tx1"/>
                </a:solidFill>
              </a:rPr>
              <a:t>Cáligus</a:t>
            </a:r>
          </a:p>
        </p:txBody>
      </p:sp>
      <p:sp>
        <p:nvSpPr>
          <p:cNvPr id="71" name="Rectángulo 70">
            <a:extLst>
              <a:ext uri="{FF2B5EF4-FFF2-40B4-BE49-F238E27FC236}">
                <a16:creationId xmlns:a16="http://schemas.microsoft.com/office/drawing/2014/main" id="{E5C1FF03-D6C9-4F57-BC6C-BAABE0DE258A}"/>
              </a:ext>
            </a:extLst>
          </p:cNvPr>
          <p:cNvSpPr/>
          <p:nvPr/>
        </p:nvSpPr>
        <p:spPr>
          <a:xfrm>
            <a:off x="226675" y="2830007"/>
            <a:ext cx="1436121" cy="23896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L" sz="1000" b="1" dirty="0">
                <a:solidFill>
                  <a:schemeClr val="tx1"/>
                </a:solidFill>
              </a:rPr>
              <a:t>TIEMPO DISPERSIÓN</a:t>
            </a:r>
          </a:p>
        </p:txBody>
      </p:sp>
      <p:sp>
        <p:nvSpPr>
          <p:cNvPr id="72" name="Diagrama de flujo: combinar 71">
            <a:extLst>
              <a:ext uri="{FF2B5EF4-FFF2-40B4-BE49-F238E27FC236}">
                <a16:creationId xmlns:a16="http://schemas.microsoft.com/office/drawing/2014/main" id="{25D50CB1-B56F-447B-AB9D-90D65834E848}"/>
              </a:ext>
            </a:extLst>
          </p:cNvPr>
          <p:cNvSpPr/>
          <p:nvPr/>
        </p:nvSpPr>
        <p:spPr>
          <a:xfrm>
            <a:off x="1481445" y="2880509"/>
            <a:ext cx="113304" cy="114561"/>
          </a:xfrm>
          <a:prstGeom prst="flowChartMerg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3" name="Rectángulo 72">
            <a:extLst>
              <a:ext uri="{FF2B5EF4-FFF2-40B4-BE49-F238E27FC236}">
                <a16:creationId xmlns:a16="http://schemas.microsoft.com/office/drawing/2014/main" id="{EBDBC720-3B64-4229-A38D-7048D0E1506C}"/>
              </a:ext>
            </a:extLst>
          </p:cNvPr>
          <p:cNvSpPr/>
          <p:nvPr/>
        </p:nvSpPr>
        <p:spPr>
          <a:xfrm>
            <a:off x="237600" y="3078011"/>
            <a:ext cx="1404000" cy="3789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CL" sz="800" dirty="0">
              <a:solidFill>
                <a:schemeClr val="tx1"/>
              </a:solidFill>
            </a:endParaRPr>
          </a:p>
        </p:txBody>
      </p:sp>
      <p:sp>
        <p:nvSpPr>
          <p:cNvPr id="74" name="Rectángulo 73">
            <a:extLst>
              <a:ext uri="{FF2B5EF4-FFF2-40B4-BE49-F238E27FC236}">
                <a16:creationId xmlns:a16="http://schemas.microsoft.com/office/drawing/2014/main" id="{9200AC07-78E6-438A-839D-C24CA8E583A7}"/>
              </a:ext>
            </a:extLst>
          </p:cNvPr>
          <p:cNvSpPr/>
          <p:nvPr/>
        </p:nvSpPr>
        <p:spPr>
          <a:xfrm>
            <a:off x="274696" y="3108886"/>
            <a:ext cx="1323310" cy="15955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L" sz="600" b="1" dirty="0">
                <a:solidFill>
                  <a:schemeClr val="tx1"/>
                </a:solidFill>
              </a:rPr>
              <a:t>Sólo aplica para partículas inertes</a:t>
            </a:r>
          </a:p>
        </p:txBody>
      </p:sp>
      <p:sp>
        <p:nvSpPr>
          <p:cNvPr id="75" name="Rectángulo 74">
            <a:extLst>
              <a:ext uri="{FF2B5EF4-FFF2-40B4-BE49-F238E27FC236}">
                <a16:creationId xmlns:a16="http://schemas.microsoft.com/office/drawing/2014/main" id="{B912A98F-1E24-48E4-A947-FF491F7A2C89}"/>
              </a:ext>
            </a:extLst>
          </p:cNvPr>
          <p:cNvSpPr/>
          <p:nvPr/>
        </p:nvSpPr>
        <p:spPr>
          <a:xfrm>
            <a:off x="274695" y="3298868"/>
            <a:ext cx="354993" cy="1268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L" sz="700" b="1" dirty="0">
                <a:solidFill>
                  <a:schemeClr val="tx1"/>
                </a:solidFill>
              </a:rPr>
              <a:t>Días</a:t>
            </a:r>
          </a:p>
        </p:txBody>
      </p:sp>
      <p:sp>
        <p:nvSpPr>
          <p:cNvPr id="76" name="Rectángulo 75">
            <a:extLst>
              <a:ext uri="{FF2B5EF4-FFF2-40B4-BE49-F238E27FC236}">
                <a16:creationId xmlns:a16="http://schemas.microsoft.com/office/drawing/2014/main" id="{221D57DC-3285-4832-B390-3BDF7E6256E3}"/>
              </a:ext>
            </a:extLst>
          </p:cNvPr>
          <p:cNvSpPr/>
          <p:nvPr/>
        </p:nvSpPr>
        <p:spPr>
          <a:xfrm>
            <a:off x="629690" y="3298868"/>
            <a:ext cx="207483" cy="1268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CL" sz="600" dirty="0">
              <a:solidFill>
                <a:schemeClr val="tx1"/>
              </a:solidFill>
            </a:endParaRPr>
          </a:p>
        </p:txBody>
      </p:sp>
      <p:sp>
        <p:nvSpPr>
          <p:cNvPr id="77" name="Rectángulo 76">
            <a:extLst>
              <a:ext uri="{FF2B5EF4-FFF2-40B4-BE49-F238E27FC236}">
                <a16:creationId xmlns:a16="http://schemas.microsoft.com/office/drawing/2014/main" id="{1C90B923-62C3-4CC5-93B1-6756198820EF}"/>
              </a:ext>
            </a:extLst>
          </p:cNvPr>
          <p:cNvSpPr/>
          <p:nvPr/>
        </p:nvSpPr>
        <p:spPr>
          <a:xfrm>
            <a:off x="954543" y="3298868"/>
            <a:ext cx="427015" cy="1268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L" sz="700" b="1" dirty="0">
                <a:solidFill>
                  <a:schemeClr val="tx1"/>
                </a:solidFill>
              </a:rPr>
              <a:t>Horas</a:t>
            </a:r>
          </a:p>
        </p:txBody>
      </p:sp>
      <p:sp>
        <p:nvSpPr>
          <p:cNvPr id="78" name="Rectángulo 77">
            <a:extLst>
              <a:ext uri="{FF2B5EF4-FFF2-40B4-BE49-F238E27FC236}">
                <a16:creationId xmlns:a16="http://schemas.microsoft.com/office/drawing/2014/main" id="{8ECA941D-6FB8-47BC-B3ED-DD5DACD322AF}"/>
              </a:ext>
            </a:extLst>
          </p:cNvPr>
          <p:cNvSpPr/>
          <p:nvPr/>
        </p:nvSpPr>
        <p:spPr>
          <a:xfrm>
            <a:off x="1377704" y="3298868"/>
            <a:ext cx="207483" cy="1268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CL" sz="600" dirty="0">
              <a:solidFill>
                <a:schemeClr val="tx1"/>
              </a:solidFill>
            </a:endParaRPr>
          </a:p>
        </p:txBody>
      </p:sp>
      <p:sp>
        <p:nvSpPr>
          <p:cNvPr id="79" name="Diagrama de flujo: combinar 78">
            <a:extLst>
              <a:ext uri="{FF2B5EF4-FFF2-40B4-BE49-F238E27FC236}">
                <a16:creationId xmlns:a16="http://schemas.microsoft.com/office/drawing/2014/main" id="{18BE9506-A0CB-4257-9E91-2297A716E8D6}"/>
              </a:ext>
            </a:extLst>
          </p:cNvPr>
          <p:cNvSpPr/>
          <p:nvPr/>
        </p:nvSpPr>
        <p:spPr>
          <a:xfrm>
            <a:off x="684000" y="3321239"/>
            <a:ext cx="72000" cy="72000"/>
          </a:xfrm>
          <a:prstGeom prst="flowChartMerg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0" name="Diagrama de flujo: combinar 79">
            <a:extLst>
              <a:ext uri="{FF2B5EF4-FFF2-40B4-BE49-F238E27FC236}">
                <a16:creationId xmlns:a16="http://schemas.microsoft.com/office/drawing/2014/main" id="{EB79B1BD-66F1-4AB1-8DDA-FCBC7B47B226}"/>
              </a:ext>
            </a:extLst>
          </p:cNvPr>
          <p:cNvSpPr/>
          <p:nvPr/>
        </p:nvSpPr>
        <p:spPr>
          <a:xfrm>
            <a:off x="1440000" y="3321239"/>
            <a:ext cx="72000" cy="72000"/>
          </a:xfrm>
          <a:prstGeom prst="flowChartMerg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1" name="Rectángulo 80">
            <a:extLst>
              <a:ext uri="{FF2B5EF4-FFF2-40B4-BE49-F238E27FC236}">
                <a16:creationId xmlns:a16="http://schemas.microsoft.com/office/drawing/2014/main" id="{FC1808FE-35ED-432A-A5D5-9FFD08B9130A}"/>
              </a:ext>
            </a:extLst>
          </p:cNvPr>
          <p:cNvSpPr/>
          <p:nvPr/>
        </p:nvSpPr>
        <p:spPr>
          <a:xfrm>
            <a:off x="206859" y="3569066"/>
            <a:ext cx="914399" cy="2324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L" sz="1000" b="1" dirty="0">
                <a:solidFill>
                  <a:schemeClr val="tx1"/>
                </a:solidFill>
              </a:rPr>
              <a:t>ESCENARIO</a:t>
            </a:r>
          </a:p>
        </p:txBody>
      </p:sp>
      <p:sp>
        <p:nvSpPr>
          <p:cNvPr id="82" name="Diagrama de flujo: combinar 81">
            <a:extLst>
              <a:ext uri="{FF2B5EF4-FFF2-40B4-BE49-F238E27FC236}">
                <a16:creationId xmlns:a16="http://schemas.microsoft.com/office/drawing/2014/main" id="{8BAD4C08-2BCB-4374-A1DD-2975F4855CFF}"/>
              </a:ext>
            </a:extLst>
          </p:cNvPr>
          <p:cNvSpPr/>
          <p:nvPr/>
        </p:nvSpPr>
        <p:spPr>
          <a:xfrm>
            <a:off x="951303" y="3620112"/>
            <a:ext cx="113304" cy="114561"/>
          </a:xfrm>
          <a:prstGeom prst="flowChartMerg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3" name="Rectángulo 82">
            <a:extLst>
              <a:ext uri="{FF2B5EF4-FFF2-40B4-BE49-F238E27FC236}">
                <a16:creationId xmlns:a16="http://schemas.microsoft.com/office/drawing/2014/main" id="{1AAD4F92-FC09-4CFA-A481-6FA9F8A03062}"/>
              </a:ext>
            </a:extLst>
          </p:cNvPr>
          <p:cNvSpPr/>
          <p:nvPr/>
        </p:nvSpPr>
        <p:spPr>
          <a:xfrm>
            <a:off x="206859" y="3816271"/>
            <a:ext cx="914399" cy="3789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L" sz="800" dirty="0">
                <a:solidFill>
                  <a:schemeClr val="tx1"/>
                </a:solidFill>
              </a:rPr>
              <a:t>Invierno</a:t>
            </a:r>
          </a:p>
          <a:p>
            <a:pPr algn="just"/>
            <a:r>
              <a:rPr lang="es-CL" sz="800" dirty="0">
                <a:solidFill>
                  <a:schemeClr val="tx1"/>
                </a:solidFill>
              </a:rPr>
              <a:t>Verano</a:t>
            </a:r>
          </a:p>
          <a:p>
            <a:pPr algn="just"/>
            <a:r>
              <a:rPr lang="es-CL" sz="800" dirty="0">
                <a:solidFill>
                  <a:srgbClr val="FF0000"/>
                </a:solidFill>
              </a:rPr>
              <a:t>Año Completo</a:t>
            </a:r>
          </a:p>
        </p:txBody>
      </p:sp>
      <p:sp>
        <p:nvSpPr>
          <p:cNvPr id="84" name="Rectángulo 83">
            <a:extLst>
              <a:ext uri="{FF2B5EF4-FFF2-40B4-BE49-F238E27FC236}">
                <a16:creationId xmlns:a16="http://schemas.microsoft.com/office/drawing/2014/main" id="{81D65E6A-7E60-462F-9678-41BC20F972C5}"/>
              </a:ext>
            </a:extLst>
          </p:cNvPr>
          <p:cNvSpPr/>
          <p:nvPr/>
        </p:nvSpPr>
        <p:spPr>
          <a:xfrm>
            <a:off x="226675" y="4293051"/>
            <a:ext cx="1151029" cy="2324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L" sz="1000" b="1" dirty="0">
                <a:solidFill>
                  <a:schemeClr val="tx1"/>
                </a:solidFill>
              </a:rPr>
              <a:t>PROFUNDIDAD</a:t>
            </a:r>
          </a:p>
        </p:txBody>
      </p:sp>
      <p:sp>
        <p:nvSpPr>
          <p:cNvPr id="85" name="Diagrama de flujo: combinar 84">
            <a:extLst>
              <a:ext uri="{FF2B5EF4-FFF2-40B4-BE49-F238E27FC236}">
                <a16:creationId xmlns:a16="http://schemas.microsoft.com/office/drawing/2014/main" id="{269B9362-BCE0-4516-B289-12AABCE300D4}"/>
              </a:ext>
            </a:extLst>
          </p:cNvPr>
          <p:cNvSpPr/>
          <p:nvPr/>
        </p:nvSpPr>
        <p:spPr>
          <a:xfrm>
            <a:off x="1190663" y="4345690"/>
            <a:ext cx="113304" cy="114561"/>
          </a:xfrm>
          <a:prstGeom prst="flowChartMerg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6" name="Rectángulo 85">
            <a:extLst>
              <a:ext uri="{FF2B5EF4-FFF2-40B4-BE49-F238E27FC236}">
                <a16:creationId xmlns:a16="http://schemas.microsoft.com/office/drawing/2014/main" id="{12D8DB52-F1C7-497F-AAAD-CB9093D22F96}"/>
              </a:ext>
            </a:extLst>
          </p:cNvPr>
          <p:cNvSpPr/>
          <p:nvPr/>
        </p:nvSpPr>
        <p:spPr>
          <a:xfrm>
            <a:off x="223705" y="4544128"/>
            <a:ext cx="1151029" cy="3789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L" sz="800" dirty="0">
                <a:solidFill>
                  <a:schemeClr val="tx1"/>
                </a:solidFill>
              </a:rPr>
              <a:t>Superficie (0 m)</a:t>
            </a:r>
          </a:p>
          <a:p>
            <a:pPr algn="just"/>
            <a:r>
              <a:rPr lang="es-CL" sz="800" dirty="0">
                <a:solidFill>
                  <a:schemeClr val="tx1"/>
                </a:solidFill>
              </a:rPr>
              <a:t>30 m</a:t>
            </a:r>
          </a:p>
          <a:p>
            <a:pPr algn="just"/>
            <a:r>
              <a:rPr lang="es-CL" sz="800" dirty="0">
                <a:solidFill>
                  <a:srgbClr val="FF0000"/>
                </a:solidFill>
              </a:rPr>
              <a:t>Columna Agua 0-30 m</a:t>
            </a:r>
          </a:p>
        </p:txBody>
      </p:sp>
      <p:sp>
        <p:nvSpPr>
          <p:cNvPr id="87" name="Rectángulo 86">
            <a:extLst>
              <a:ext uri="{FF2B5EF4-FFF2-40B4-BE49-F238E27FC236}">
                <a16:creationId xmlns:a16="http://schemas.microsoft.com/office/drawing/2014/main" id="{5E064ED8-FF4C-432E-A883-0E6C968C172F}"/>
              </a:ext>
            </a:extLst>
          </p:cNvPr>
          <p:cNvSpPr/>
          <p:nvPr/>
        </p:nvSpPr>
        <p:spPr>
          <a:xfrm>
            <a:off x="219346" y="5045948"/>
            <a:ext cx="1436121" cy="2422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L" sz="1000" b="1" dirty="0">
                <a:solidFill>
                  <a:schemeClr val="tx1"/>
                </a:solidFill>
              </a:rPr>
              <a:t>DISPERSIÓN</a:t>
            </a:r>
          </a:p>
        </p:txBody>
      </p:sp>
      <p:sp>
        <p:nvSpPr>
          <p:cNvPr id="88" name="Diagrama de flujo: combinar 87">
            <a:extLst>
              <a:ext uri="{FF2B5EF4-FFF2-40B4-BE49-F238E27FC236}">
                <a16:creationId xmlns:a16="http://schemas.microsoft.com/office/drawing/2014/main" id="{FCE8C39C-F30C-4C13-893F-0552424510F7}"/>
              </a:ext>
            </a:extLst>
          </p:cNvPr>
          <p:cNvSpPr/>
          <p:nvPr/>
        </p:nvSpPr>
        <p:spPr>
          <a:xfrm>
            <a:off x="1460715" y="5100299"/>
            <a:ext cx="113304" cy="114561"/>
          </a:xfrm>
          <a:prstGeom prst="flowChartMerg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9" name="Rectángulo 88">
            <a:extLst>
              <a:ext uri="{FF2B5EF4-FFF2-40B4-BE49-F238E27FC236}">
                <a16:creationId xmlns:a16="http://schemas.microsoft.com/office/drawing/2014/main" id="{DA4CA006-1F1F-4B85-BAED-1B51D277FE9D}"/>
              </a:ext>
            </a:extLst>
          </p:cNvPr>
          <p:cNvSpPr/>
          <p:nvPr/>
        </p:nvSpPr>
        <p:spPr>
          <a:xfrm>
            <a:off x="219346" y="5293153"/>
            <a:ext cx="1436121" cy="3789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L" sz="800" dirty="0">
                <a:solidFill>
                  <a:srgbClr val="FF0000"/>
                </a:solidFill>
              </a:rPr>
              <a:t>Downstream</a:t>
            </a:r>
            <a:r>
              <a:rPr lang="es-CL" sz="800" dirty="0">
                <a:solidFill>
                  <a:schemeClr val="tx1"/>
                </a:solidFill>
              </a:rPr>
              <a:t> (hacia dónde va)</a:t>
            </a:r>
          </a:p>
          <a:p>
            <a:pPr algn="just"/>
            <a:r>
              <a:rPr lang="es-CL" sz="800" dirty="0">
                <a:solidFill>
                  <a:schemeClr val="tx1"/>
                </a:solidFill>
              </a:rPr>
              <a:t>Upstream (de dónde viene)</a:t>
            </a:r>
          </a:p>
        </p:txBody>
      </p:sp>
      <p:sp>
        <p:nvSpPr>
          <p:cNvPr id="90" name="Rectángulo 89">
            <a:extLst>
              <a:ext uri="{FF2B5EF4-FFF2-40B4-BE49-F238E27FC236}">
                <a16:creationId xmlns:a16="http://schemas.microsoft.com/office/drawing/2014/main" id="{D60BA9C2-63DD-4EF1-B07C-367FC4B0F14E}"/>
              </a:ext>
            </a:extLst>
          </p:cNvPr>
          <p:cNvSpPr/>
          <p:nvPr/>
        </p:nvSpPr>
        <p:spPr>
          <a:xfrm>
            <a:off x="1942311" y="739365"/>
            <a:ext cx="1698558" cy="4178989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chemeClr val="tx1"/>
              </a:solidFill>
            </a:endParaRPr>
          </a:p>
        </p:txBody>
      </p:sp>
      <p:sp>
        <p:nvSpPr>
          <p:cNvPr id="95" name="Rectángulo 94">
            <a:extLst>
              <a:ext uri="{FF2B5EF4-FFF2-40B4-BE49-F238E27FC236}">
                <a16:creationId xmlns:a16="http://schemas.microsoft.com/office/drawing/2014/main" id="{C3DBD588-3B6C-4891-92C1-7A87BEFDE2D0}"/>
              </a:ext>
            </a:extLst>
          </p:cNvPr>
          <p:cNvSpPr/>
          <p:nvPr/>
        </p:nvSpPr>
        <p:spPr>
          <a:xfrm>
            <a:off x="2029893" y="1308880"/>
            <a:ext cx="1536971" cy="23896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L" sz="1000" b="1" dirty="0">
                <a:solidFill>
                  <a:schemeClr val="tx1"/>
                </a:solidFill>
              </a:rPr>
              <a:t>Eval PROBABILIDAD</a:t>
            </a:r>
          </a:p>
        </p:txBody>
      </p:sp>
      <p:sp>
        <p:nvSpPr>
          <p:cNvPr id="96" name="Diagrama de flujo: combinar 95">
            <a:extLst>
              <a:ext uri="{FF2B5EF4-FFF2-40B4-BE49-F238E27FC236}">
                <a16:creationId xmlns:a16="http://schemas.microsoft.com/office/drawing/2014/main" id="{DBA9D406-BEED-4841-B676-F1B49DEAB9BB}"/>
              </a:ext>
            </a:extLst>
          </p:cNvPr>
          <p:cNvSpPr/>
          <p:nvPr/>
        </p:nvSpPr>
        <p:spPr>
          <a:xfrm>
            <a:off x="3350990" y="1360662"/>
            <a:ext cx="113304" cy="114561"/>
          </a:xfrm>
          <a:prstGeom prst="flowChartMerg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7" name="Rectángulo 96">
            <a:extLst>
              <a:ext uri="{FF2B5EF4-FFF2-40B4-BE49-F238E27FC236}">
                <a16:creationId xmlns:a16="http://schemas.microsoft.com/office/drawing/2014/main" id="{AD1EC46C-4E00-4BA5-9C35-047B70EDB4D8}"/>
              </a:ext>
            </a:extLst>
          </p:cNvPr>
          <p:cNvSpPr/>
          <p:nvPr/>
        </p:nvSpPr>
        <p:spPr>
          <a:xfrm>
            <a:off x="2015306" y="1538241"/>
            <a:ext cx="1574139" cy="270165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CL" sz="1000" dirty="0">
              <a:solidFill>
                <a:schemeClr val="tx1"/>
              </a:solidFill>
            </a:endParaRPr>
          </a:p>
          <a:p>
            <a:pPr algn="just"/>
            <a:endParaRPr lang="es-CL" sz="1000" dirty="0">
              <a:solidFill>
                <a:schemeClr val="tx1"/>
              </a:solidFill>
            </a:endParaRPr>
          </a:p>
          <a:p>
            <a:pPr algn="just"/>
            <a:endParaRPr lang="es-CL" sz="1000" dirty="0">
              <a:solidFill>
                <a:schemeClr val="tx1"/>
              </a:solidFill>
            </a:endParaRPr>
          </a:p>
          <a:p>
            <a:pPr algn="just"/>
            <a:endParaRPr lang="es-CL" sz="1000" dirty="0">
              <a:solidFill>
                <a:schemeClr val="tx1"/>
              </a:solidFill>
            </a:endParaRPr>
          </a:p>
        </p:txBody>
      </p:sp>
      <p:sp>
        <p:nvSpPr>
          <p:cNvPr id="99" name="Rectángulo 98">
            <a:extLst>
              <a:ext uri="{FF2B5EF4-FFF2-40B4-BE49-F238E27FC236}">
                <a16:creationId xmlns:a16="http://schemas.microsoft.com/office/drawing/2014/main" id="{44FC1DA4-5C5B-4AA3-B8F9-9B9821ED12FE}"/>
              </a:ext>
            </a:extLst>
          </p:cNvPr>
          <p:cNvSpPr/>
          <p:nvPr/>
        </p:nvSpPr>
        <p:spPr>
          <a:xfrm>
            <a:off x="149296" y="828781"/>
            <a:ext cx="1559965" cy="424449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200" b="1" dirty="0">
                <a:solidFill>
                  <a:schemeClr val="tx1"/>
                </a:solidFill>
              </a:rPr>
              <a:t>SELECCIONE TIPO DE CONECTIVIDAD</a:t>
            </a:r>
          </a:p>
        </p:txBody>
      </p:sp>
      <p:sp>
        <p:nvSpPr>
          <p:cNvPr id="101" name="Rectángulo 100">
            <a:extLst>
              <a:ext uri="{FF2B5EF4-FFF2-40B4-BE49-F238E27FC236}">
                <a16:creationId xmlns:a16="http://schemas.microsoft.com/office/drawing/2014/main" id="{429D42E6-4D53-415D-8CFB-B38EF81ED16F}"/>
              </a:ext>
            </a:extLst>
          </p:cNvPr>
          <p:cNvSpPr/>
          <p:nvPr/>
        </p:nvSpPr>
        <p:spPr>
          <a:xfrm>
            <a:off x="2000704" y="818341"/>
            <a:ext cx="1559965" cy="424449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200" b="1" dirty="0">
                <a:solidFill>
                  <a:schemeClr val="tx1"/>
                </a:solidFill>
              </a:rPr>
              <a:t>SELECCIONE TIPO DE RESULTADOS</a:t>
            </a:r>
          </a:p>
        </p:txBody>
      </p:sp>
      <p:sp>
        <p:nvSpPr>
          <p:cNvPr id="103" name="Rectángulo 102">
            <a:extLst>
              <a:ext uri="{FF2B5EF4-FFF2-40B4-BE49-F238E27FC236}">
                <a16:creationId xmlns:a16="http://schemas.microsoft.com/office/drawing/2014/main" id="{ADFF2770-59C1-4691-AD26-3EE33EF3DAF7}"/>
              </a:ext>
            </a:extLst>
          </p:cNvPr>
          <p:cNvSpPr/>
          <p:nvPr/>
        </p:nvSpPr>
        <p:spPr>
          <a:xfrm>
            <a:off x="2081046" y="1604898"/>
            <a:ext cx="1434401" cy="237398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L" sz="1000" b="1" dirty="0">
                <a:solidFill>
                  <a:schemeClr val="tx1"/>
                </a:solidFill>
              </a:rPr>
              <a:t># Box individual</a:t>
            </a:r>
          </a:p>
        </p:txBody>
      </p:sp>
      <p:sp>
        <p:nvSpPr>
          <p:cNvPr id="104" name="Rectángulo 103">
            <a:extLst>
              <a:ext uri="{FF2B5EF4-FFF2-40B4-BE49-F238E27FC236}">
                <a16:creationId xmlns:a16="http://schemas.microsoft.com/office/drawing/2014/main" id="{0DAA3DD1-6E74-4D2C-A1F9-4E7F44CB6CB9}"/>
              </a:ext>
            </a:extLst>
          </p:cNvPr>
          <p:cNvSpPr/>
          <p:nvPr/>
        </p:nvSpPr>
        <p:spPr>
          <a:xfrm>
            <a:off x="2074322" y="2250339"/>
            <a:ext cx="1434401" cy="237398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L" sz="1000" b="1" dirty="0">
                <a:solidFill>
                  <a:schemeClr val="tx1"/>
                </a:solidFill>
              </a:rPr>
              <a:t># Agrupación boxes</a:t>
            </a:r>
          </a:p>
        </p:txBody>
      </p:sp>
      <p:sp>
        <p:nvSpPr>
          <p:cNvPr id="105" name="Diagrama de flujo: combinar 104">
            <a:extLst>
              <a:ext uri="{FF2B5EF4-FFF2-40B4-BE49-F238E27FC236}">
                <a16:creationId xmlns:a16="http://schemas.microsoft.com/office/drawing/2014/main" id="{FCD0018A-68AA-4078-B571-4A8FFDB901DE}"/>
              </a:ext>
            </a:extLst>
          </p:cNvPr>
          <p:cNvSpPr/>
          <p:nvPr/>
        </p:nvSpPr>
        <p:spPr>
          <a:xfrm>
            <a:off x="3338768" y="2303753"/>
            <a:ext cx="113304" cy="114561"/>
          </a:xfrm>
          <a:prstGeom prst="flowChartMerg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8" name="Rectángulo 107">
            <a:extLst>
              <a:ext uri="{FF2B5EF4-FFF2-40B4-BE49-F238E27FC236}">
                <a16:creationId xmlns:a16="http://schemas.microsoft.com/office/drawing/2014/main" id="{160AB15F-D5F2-4F8A-9E6C-AF1629391419}"/>
              </a:ext>
            </a:extLst>
          </p:cNvPr>
          <p:cNvSpPr/>
          <p:nvPr/>
        </p:nvSpPr>
        <p:spPr>
          <a:xfrm>
            <a:off x="3335408" y="2487737"/>
            <a:ext cx="180000" cy="180000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1" name="Rectángulo 110">
            <a:extLst>
              <a:ext uri="{FF2B5EF4-FFF2-40B4-BE49-F238E27FC236}">
                <a16:creationId xmlns:a16="http://schemas.microsoft.com/office/drawing/2014/main" id="{E0E1D009-DA6F-4AC1-9AC8-3996578E6E9E}"/>
              </a:ext>
            </a:extLst>
          </p:cNvPr>
          <p:cNvSpPr/>
          <p:nvPr/>
        </p:nvSpPr>
        <p:spPr>
          <a:xfrm>
            <a:off x="2255408" y="2841731"/>
            <a:ext cx="1080000" cy="180000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800" b="1" dirty="0" err="1">
                <a:solidFill>
                  <a:schemeClr val="tx1"/>
                </a:solidFill>
              </a:rPr>
              <a:t>User</a:t>
            </a:r>
            <a:r>
              <a:rPr lang="es-CL" sz="800" b="1" dirty="0">
                <a:solidFill>
                  <a:schemeClr val="tx1"/>
                </a:solidFill>
              </a:rPr>
              <a:t> </a:t>
            </a:r>
            <a:r>
              <a:rPr lang="es-CL" sz="800" b="1" dirty="0" err="1">
                <a:solidFill>
                  <a:schemeClr val="tx1"/>
                </a:solidFill>
              </a:rPr>
              <a:t>defined</a:t>
            </a:r>
            <a:endParaRPr lang="es-CL" sz="800" b="1" dirty="0">
              <a:solidFill>
                <a:schemeClr val="tx1"/>
              </a:solidFill>
            </a:endParaRPr>
          </a:p>
        </p:txBody>
      </p:sp>
      <p:sp>
        <p:nvSpPr>
          <p:cNvPr id="116" name="Rectángulo 115">
            <a:extLst>
              <a:ext uri="{FF2B5EF4-FFF2-40B4-BE49-F238E27FC236}">
                <a16:creationId xmlns:a16="http://schemas.microsoft.com/office/drawing/2014/main" id="{FE0AA5FC-D774-423E-8170-D59FC8198462}"/>
              </a:ext>
            </a:extLst>
          </p:cNvPr>
          <p:cNvSpPr/>
          <p:nvPr/>
        </p:nvSpPr>
        <p:spPr>
          <a:xfrm>
            <a:off x="3867178" y="828232"/>
            <a:ext cx="671793" cy="424449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200" b="1" dirty="0">
                <a:solidFill>
                  <a:schemeClr val="tx1"/>
                </a:solidFill>
              </a:rPr>
              <a:t>PALETA</a:t>
            </a:r>
          </a:p>
        </p:txBody>
      </p:sp>
      <p:pic>
        <p:nvPicPr>
          <p:cNvPr id="117" name="Imagen 116">
            <a:extLst>
              <a:ext uri="{FF2B5EF4-FFF2-40B4-BE49-F238E27FC236}">
                <a16:creationId xmlns:a16="http://schemas.microsoft.com/office/drawing/2014/main" id="{8E76C6F8-5DD9-4A10-8881-C4ADFC3FD8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862" t="59613" r="43308" b="28430"/>
          <a:stretch/>
        </p:blipFill>
        <p:spPr>
          <a:xfrm rot="10800000">
            <a:off x="4268212" y="1369813"/>
            <a:ext cx="297731" cy="2688059"/>
          </a:xfrm>
          <a:prstGeom prst="rect">
            <a:avLst/>
          </a:prstGeom>
        </p:spPr>
      </p:pic>
      <p:sp>
        <p:nvSpPr>
          <p:cNvPr id="118" name="Rectángulo 117">
            <a:extLst>
              <a:ext uri="{FF2B5EF4-FFF2-40B4-BE49-F238E27FC236}">
                <a16:creationId xmlns:a16="http://schemas.microsoft.com/office/drawing/2014/main" id="{26FB0FEE-6A58-4503-84A5-89D55451C898}"/>
              </a:ext>
            </a:extLst>
          </p:cNvPr>
          <p:cNvSpPr/>
          <p:nvPr/>
        </p:nvSpPr>
        <p:spPr>
          <a:xfrm>
            <a:off x="3823337" y="1477641"/>
            <a:ext cx="506747" cy="169232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800" b="1" dirty="0">
                <a:solidFill>
                  <a:schemeClr val="tx1"/>
                </a:solidFill>
              </a:rPr>
              <a:t>100-90</a:t>
            </a:r>
          </a:p>
        </p:txBody>
      </p:sp>
      <p:sp>
        <p:nvSpPr>
          <p:cNvPr id="119" name="Rectángulo 118">
            <a:extLst>
              <a:ext uri="{FF2B5EF4-FFF2-40B4-BE49-F238E27FC236}">
                <a16:creationId xmlns:a16="http://schemas.microsoft.com/office/drawing/2014/main" id="{FAE4B42B-4042-4EB1-8E2C-96235366DE59}"/>
              </a:ext>
            </a:extLst>
          </p:cNvPr>
          <p:cNvSpPr/>
          <p:nvPr/>
        </p:nvSpPr>
        <p:spPr>
          <a:xfrm>
            <a:off x="3821466" y="1717314"/>
            <a:ext cx="506747" cy="169232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800" b="1" dirty="0">
                <a:solidFill>
                  <a:schemeClr val="tx1"/>
                </a:solidFill>
              </a:rPr>
              <a:t>90-80</a:t>
            </a:r>
          </a:p>
        </p:txBody>
      </p:sp>
      <p:sp>
        <p:nvSpPr>
          <p:cNvPr id="120" name="Rectángulo 119">
            <a:extLst>
              <a:ext uri="{FF2B5EF4-FFF2-40B4-BE49-F238E27FC236}">
                <a16:creationId xmlns:a16="http://schemas.microsoft.com/office/drawing/2014/main" id="{A1B7569E-C36A-47B5-8EB5-83B6FCAE7DDF}"/>
              </a:ext>
            </a:extLst>
          </p:cNvPr>
          <p:cNvSpPr/>
          <p:nvPr/>
        </p:nvSpPr>
        <p:spPr>
          <a:xfrm>
            <a:off x="3821466" y="1956987"/>
            <a:ext cx="506747" cy="169232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800" b="1" dirty="0">
                <a:solidFill>
                  <a:schemeClr val="tx1"/>
                </a:solidFill>
              </a:rPr>
              <a:t>80-70</a:t>
            </a:r>
          </a:p>
        </p:txBody>
      </p:sp>
      <p:sp>
        <p:nvSpPr>
          <p:cNvPr id="121" name="Rectángulo 120">
            <a:extLst>
              <a:ext uri="{FF2B5EF4-FFF2-40B4-BE49-F238E27FC236}">
                <a16:creationId xmlns:a16="http://schemas.microsoft.com/office/drawing/2014/main" id="{18BCF8F9-9E6D-4DCB-A688-B36FB8893E55}"/>
              </a:ext>
            </a:extLst>
          </p:cNvPr>
          <p:cNvSpPr/>
          <p:nvPr/>
        </p:nvSpPr>
        <p:spPr>
          <a:xfrm>
            <a:off x="3821466" y="2185999"/>
            <a:ext cx="506747" cy="169232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800" b="1" dirty="0">
                <a:solidFill>
                  <a:schemeClr val="tx1"/>
                </a:solidFill>
              </a:rPr>
              <a:t>70-60</a:t>
            </a:r>
          </a:p>
        </p:txBody>
      </p:sp>
      <p:sp>
        <p:nvSpPr>
          <p:cNvPr id="122" name="Rectángulo 121">
            <a:extLst>
              <a:ext uri="{FF2B5EF4-FFF2-40B4-BE49-F238E27FC236}">
                <a16:creationId xmlns:a16="http://schemas.microsoft.com/office/drawing/2014/main" id="{B0AFC22C-3C9D-4D85-9065-514A278C3F97}"/>
              </a:ext>
            </a:extLst>
          </p:cNvPr>
          <p:cNvSpPr/>
          <p:nvPr/>
        </p:nvSpPr>
        <p:spPr>
          <a:xfrm>
            <a:off x="3821466" y="2399106"/>
            <a:ext cx="506747" cy="169232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800" b="1" dirty="0">
                <a:solidFill>
                  <a:schemeClr val="tx1"/>
                </a:solidFill>
              </a:rPr>
              <a:t>60-50</a:t>
            </a:r>
          </a:p>
        </p:txBody>
      </p:sp>
      <p:sp>
        <p:nvSpPr>
          <p:cNvPr id="123" name="Rectángulo 122">
            <a:extLst>
              <a:ext uri="{FF2B5EF4-FFF2-40B4-BE49-F238E27FC236}">
                <a16:creationId xmlns:a16="http://schemas.microsoft.com/office/drawing/2014/main" id="{EE2541ED-DC27-45DD-84D2-583A109272A9}"/>
              </a:ext>
            </a:extLst>
          </p:cNvPr>
          <p:cNvSpPr/>
          <p:nvPr/>
        </p:nvSpPr>
        <p:spPr>
          <a:xfrm>
            <a:off x="3821466" y="2646843"/>
            <a:ext cx="506747" cy="169232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800" b="1" dirty="0">
                <a:solidFill>
                  <a:schemeClr val="tx1"/>
                </a:solidFill>
              </a:rPr>
              <a:t>50-40</a:t>
            </a:r>
          </a:p>
        </p:txBody>
      </p:sp>
      <p:sp>
        <p:nvSpPr>
          <p:cNvPr id="124" name="Rectángulo 123">
            <a:extLst>
              <a:ext uri="{FF2B5EF4-FFF2-40B4-BE49-F238E27FC236}">
                <a16:creationId xmlns:a16="http://schemas.microsoft.com/office/drawing/2014/main" id="{8AA0F721-580C-4504-BA9E-905DC88940AD}"/>
              </a:ext>
            </a:extLst>
          </p:cNvPr>
          <p:cNvSpPr/>
          <p:nvPr/>
        </p:nvSpPr>
        <p:spPr>
          <a:xfrm>
            <a:off x="3821466" y="2873402"/>
            <a:ext cx="506747" cy="169232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800" b="1" dirty="0">
                <a:solidFill>
                  <a:schemeClr val="tx1"/>
                </a:solidFill>
              </a:rPr>
              <a:t>40-30</a:t>
            </a:r>
          </a:p>
        </p:txBody>
      </p:sp>
      <p:sp>
        <p:nvSpPr>
          <p:cNvPr id="125" name="Rectángulo 124">
            <a:extLst>
              <a:ext uri="{FF2B5EF4-FFF2-40B4-BE49-F238E27FC236}">
                <a16:creationId xmlns:a16="http://schemas.microsoft.com/office/drawing/2014/main" id="{221029BA-AD13-4DE6-8CA2-750F4EB4CE00}"/>
              </a:ext>
            </a:extLst>
          </p:cNvPr>
          <p:cNvSpPr/>
          <p:nvPr/>
        </p:nvSpPr>
        <p:spPr>
          <a:xfrm>
            <a:off x="3821466" y="3099961"/>
            <a:ext cx="506747" cy="169232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800" b="1" dirty="0">
                <a:solidFill>
                  <a:schemeClr val="tx1"/>
                </a:solidFill>
              </a:rPr>
              <a:t>30-20</a:t>
            </a:r>
          </a:p>
        </p:txBody>
      </p:sp>
      <p:sp>
        <p:nvSpPr>
          <p:cNvPr id="126" name="Rectángulo 125">
            <a:extLst>
              <a:ext uri="{FF2B5EF4-FFF2-40B4-BE49-F238E27FC236}">
                <a16:creationId xmlns:a16="http://schemas.microsoft.com/office/drawing/2014/main" id="{C226CD39-1180-4F89-8A6E-9C7F5F4445ED}"/>
              </a:ext>
            </a:extLst>
          </p:cNvPr>
          <p:cNvSpPr/>
          <p:nvPr/>
        </p:nvSpPr>
        <p:spPr>
          <a:xfrm>
            <a:off x="3821466" y="3337828"/>
            <a:ext cx="506747" cy="169232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800" b="1" dirty="0">
                <a:solidFill>
                  <a:schemeClr val="tx1"/>
                </a:solidFill>
              </a:rPr>
              <a:t>20-10</a:t>
            </a:r>
          </a:p>
        </p:txBody>
      </p:sp>
      <p:sp>
        <p:nvSpPr>
          <p:cNvPr id="127" name="Rectángulo 126">
            <a:extLst>
              <a:ext uri="{FF2B5EF4-FFF2-40B4-BE49-F238E27FC236}">
                <a16:creationId xmlns:a16="http://schemas.microsoft.com/office/drawing/2014/main" id="{53119D54-0B9F-44FA-AA65-A08FE105DFB1}"/>
              </a:ext>
            </a:extLst>
          </p:cNvPr>
          <p:cNvSpPr/>
          <p:nvPr/>
        </p:nvSpPr>
        <p:spPr>
          <a:xfrm>
            <a:off x="3821466" y="3571126"/>
            <a:ext cx="506747" cy="169232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800" b="1" dirty="0">
                <a:solidFill>
                  <a:schemeClr val="tx1"/>
                </a:solidFill>
              </a:rPr>
              <a:t>10-0</a:t>
            </a:r>
          </a:p>
        </p:txBody>
      </p:sp>
      <p:sp>
        <p:nvSpPr>
          <p:cNvPr id="128" name="Rectángulo 127">
            <a:extLst>
              <a:ext uri="{FF2B5EF4-FFF2-40B4-BE49-F238E27FC236}">
                <a16:creationId xmlns:a16="http://schemas.microsoft.com/office/drawing/2014/main" id="{5EC51EF1-4E91-42F6-B117-C3F7DEBBC869}"/>
              </a:ext>
            </a:extLst>
          </p:cNvPr>
          <p:cNvSpPr/>
          <p:nvPr/>
        </p:nvSpPr>
        <p:spPr>
          <a:xfrm>
            <a:off x="3821466" y="3798924"/>
            <a:ext cx="506747" cy="169232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8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129" name="Rectángulo 128">
            <a:extLst>
              <a:ext uri="{FF2B5EF4-FFF2-40B4-BE49-F238E27FC236}">
                <a16:creationId xmlns:a16="http://schemas.microsoft.com/office/drawing/2014/main" id="{A3459372-DD0F-44C2-AC65-E32A8D299C51}"/>
              </a:ext>
            </a:extLst>
          </p:cNvPr>
          <p:cNvSpPr/>
          <p:nvPr/>
        </p:nvSpPr>
        <p:spPr>
          <a:xfrm>
            <a:off x="3840127" y="4075595"/>
            <a:ext cx="698843" cy="293472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1000" b="1" dirty="0">
                <a:solidFill>
                  <a:schemeClr val="tx1"/>
                </a:solidFill>
              </a:rPr>
              <a:t>Otras</a:t>
            </a:r>
          </a:p>
          <a:p>
            <a:r>
              <a:rPr lang="es-CL" sz="1000" b="1" dirty="0">
                <a:solidFill>
                  <a:schemeClr val="tx1"/>
                </a:solidFill>
              </a:rPr>
              <a:t>paletas</a:t>
            </a:r>
          </a:p>
        </p:txBody>
      </p:sp>
      <p:sp>
        <p:nvSpPr>
          <p:cNvPr id="130" name="Diagrama de flujo: combinar 129">
            <a:extLst>
              <a:ext uri="{FF2B5EF4-FFF2-40B4-BE49-F238E27FC236}">
                <a16:creationId xmlns:a16="http://schemas.microsoft.com/office/drawing/2014/main" id="{BB8BA740-23FE-4068-8CA0-6246C855BBE1}"/>
              </a:ext>
            </a:extLst>
          </p:cNvPr>
          <p:cNvSpPr/>
          <p:nvPr/>
        </p:nvSpPr>
        <p:spPr>
          <a:xfrm>
            <a:off x="4360425" y="4165050"/>
            <a:ext cx="113304" cy="114561"/>
          </a:xfrm>
          <a:prstGeom prst="flowChartMerg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2" name="Rectángulo 131">
            <a:extLst>
              <a:ext uri="{FF2B5EF4-FFF2-40B4-BE49-F238E27FC236}">
                <a16:creationId xmlns:a16="http://schemas.microsoft.com/office/drawing/2014/main" id="{61194939-1189-4C47-A9E8-34C0A1F1F74A}"/>
              </a:ext>
            </a:extLst>
          </p:cNvPr>
          <p:cNvSpPr/>
          <p:nvPr/>
        </p:nvSpPr>
        <p:spPr>
          <a:xfrm>
            <a:off x="3337719" y="2664952"/>
            <a:ext cx="180000" cy="180000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3" name="Rectángulo 132">
            <a:extLst>
              <a:ext uri="{FF2B5EF4-FFF2-40B4-BE49-F238E27FC236}">
                <a16:creationId xmlns:a16="http://schemas.microsoft.com/office/drawing/2014/main" id="{FDD72BDB-FCDD-40E4-9F86-E5C46477C05F}"/>
              </a:ext>
            </a:extLst>
          </p:cNvPr>
          <p:cNvSpPr/>
          <p:nvPr/>
        </p:nvSpPr>
        <p:spPr>
          <a:xfrm>
            <a:off x="3338568" y="2846080"/>
            <a:ext cx="180000" cy="180000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4" name="Rectángulo 133">
            <a:extLst>
              <a:ext uri="{FF2B5EF4-FFF2-40B4-BE49-F238E27FC236}">
                <a16:creationId xmlns:a16="http://schemas.microsoft.com/office/drawing/2014/main" id="{92F71042-C836-40C7-B654-43A6F466EC66}"/>
              </a:ext>
            </a:extLst>
          </p:cNvPr>
          <p:cNvSpPr/>
          <p:nvPr/>
        </p:nvSpPr>
        <p:spPr>
          <a:xfrm>
            <a:off x="2258210" y="3656933"/>
            <a:ext cx="1080000" cy="180000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800" b="1" dirty="0">
                <a:solidFill>
                  <a:schemeClr val="tx1"/>
                </a:solidFill>
              </a:rPr>
              <a:t>Pre- defined  boxes </a:t>
            </a:r>
          </a:p>
        </p:txBody>
      </p:sp>
      <p:sp>
        <p:nvSpPr>
          <p:cNvPr id="135" name="Diagrama de flujo: combinar 134">
            <a:extLst>
              <a:ext uri="{FF2B5EF4-FFF2-40B4-BE49-F238E27FC236}">
                <a16:creationId xmlns:a16="http://schemas.microsoft.com/office/drawing/2014/main" id="{5DD0D219-7B6B-40F9-A5D6-345FE6F38187}"/>
              </a:ext>
            </a:extLst>
          </p:cNvPr>
          <p:cNvSpPr/>
          <p:nvPr/>
        </p:nvSpPr>
        <p:spPr>
          <a:xfrm>
            <a:off x="3237366" y="3703206"/>
            <a:ext cx="72000" cy="72000"/>
          </a:xfrm>
          <a:prstGeom prst="flowChartMerg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6" name="Rectángulo 135">
            <a:extLst>
              <a:ext uri="{FF2B5EF4-FFF2-40B4-BE49-F238E27FC236}">
                <a16:creationId xmlns:a16="http://schemas.microsoft.com/office/drawing/2014/main" id="{7AA506AA-2AA0-491B-BCEE-3F309C204E3C}"/>
              </a:ext>
            </a:extLst>
          </p:cNvPr>
          <p:cNvSpPr/>
          <p:nvPr/>
        </p:nvSpPr>
        <p:spPr>
          <a:xfrm>
            <a:off x="2767935" y="3837706"/>
            <a:ext cx="572531" cy="123569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800" dirty="0">
                <a:solidFill>
                  <a:schemeClr val="tx1"/>
                </a:solidFill>
              </a:rPr>
              <a:t>Barrio 1A</a:t>
            </a:r>
          </a:p>
        </p:txBody>
      </p:sp>
      <p:sp>
        <p:nvSpPr>
          <p:cNvPr id="139" name="Rectángulo 138">
            <a:extLst>
              <a:ext uri="{FF2B5EF4-FFF2-40B4-BE49-F238E27FC236}">
                <a16:creationId xmlns:a16="http://schemas.microsoft.com/office/drawing/2014/main" id="{C392E313-159B-40A7-8C96-1D0E1335F1B7}"/>
              </a:ext>
            </a:extLst>
          </p:cNvPr>
          <p:cNvSpPr/>
          <p:nvPr/>
        </p:nvSpPr>
        <p:spPr>
          <a:xfrm>
            <a:off x="2769410" y="3959670"/>
            <a:ext cx="572531" cy="123569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800" dirty="0">
                <a:solidFill>
                  <a:schemeClr val="tx1"/>
                </a:solidFill>
              </a:rPr>
              <a:t>Barrio 1B</a:t>
            </a:r>
          </a:p>
        </p:txBody>
      </p:sp>
      <p:sp>
        <p:nvSpPr>
          <p:cNvPr id="140" name="Rectángulo 139">
            <a:extLst>
              <a:ext uri="{FF2B5EF4-FFF2-40B4-BE49-F238E27FC236}">
                <a16:creationId xmlns:a16="http://schemas.microsoft.com/office/drawing/2014/main" id="{56370395-0F90-4643-BD09-67F848E3176B}"/>
              </a:ext>
            </a:extLst>
          </p:cNvPr>
          <p:cNvSpPr/>
          <p:nvPr/>
        </p:nvSpPr>
        <p:spPr>
          <a:xfrm>
            <a:off x="2769410" y="4084367"/>
            <a:ext cx="572531" cy="123569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800" dirty="0">
                <a:solidFill>
                  <a:schemeClr val="tx1"/>
                </a:solidFill>
              </a:rPr>
              <a:t>Barrio 2</a:t>
            </a:r>
          </a:p>
        </p:txBody>
      </p:sp>
      <p:sp>
        <p:nvSpPr>
          <p:cNvPr id="143" name="Rectángulo 142">
            <a:extLst>
              <a:ext uri="{FF2B5EF4-FFF2-40B4-BE49-F238E27FC236}">
                <a16:creationId xmlns:a16="http://schemas.microsoft.com/office/drawing/2014/main" id="{1D6192FC-75D3-4076-8110-F2697CDD8701}"/>
              </a:ext>
            </a:extLst>
          </p:cNvPr>
          <p:cNvSpPr/>
          <p:nvPr/>
        </p:nvSpPr>
        <p:spPr>
          <a:xfrm>
            <a:off x="2029243" y="4310936"/>
            <a:ext cx="1536971" cy="23896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L" sz="1000" b="1" dirty="0">
                <a:solidFill>
                  <a:schemeClr val="tx1"/>
                </a:solidFill>
              </a:rPr>
              <a:t>MATRIZ RESIDENCIA</a:t>
            </a:r>
          </a:p>
        </p:txBody>
      </p:sp>
      <p:sp>
        <p:nvSpPr>
          <p:cNvPr id="144" name="Rectángulo 143">
            <a:extLst>
              <a:ext uri="{FF2B5EF4-FFF2-40B4-BE49-F238E27FC236}">
                <a16:creationId xmlns:a16="http://schemas.microsoft.com/office/drawing/2014/main" id="{F4214E7C-FEF2-4041-ADA7-1B08EBFE37F8}"/>
              </a:ext>
            </a:extLst>
          </p:cNvPr>
          <p:cNvSpPr/>
          <p:nvPr/>
        </p:nvSpPr>
        <p:spPr>
          <a:xfrm>
            <a:off x="2029243" y="4622726"/>
            <a:ext cx="1536971" cy="23896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L" sz="1000" b="1" dirty="0">
                <a:solidFill>
                  <a:schemeClr val="tx1"/>
                </a:solidFill>
              </a:rPr>
              <a:t>OVERLAPPING MATRIX</a:t>
            </a:r>
          </a:p>
        </p:txBody>
      </p:sp>
      <p:sp>
        <p:nvSpPr>
          <p:cNvPr id="148" name="Rectángulo 147">
            <a:extLst>
              <a:ext uri="{FF2B5EF4-FFF2-40B4-BE49-F238E27FC236}">
                <a16:creationId xmlns:a16="http://schemas.microsoft.com/office/drawing/2014/main" id="{E37D1AC3-1D7E-487E-B1C7-B166C5421EDD}"/>
              </a:ext>
            </a:extLst>
          </p:cNvPr>
          <p:cNvSpPr/>
          <p:nvPr/>
        </p:nvSpPr>
        <p:spPr>
          <a:xfrm>
            <a:off x="4894253" y="5555185"/>
            <a:ext cx="1478858" cy="233792"/>
          </a:xfrm>
          <a:prstGeom prst="rect">
            <a:avLst/>
          </a:prstGeom>
          <a:solidFill>
            <a:schemeClr val="bg1"/>
          </a:solidFill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200" b="1" dirty="0">
                <a:solidFill>
                  <a:schemeClr val="tx1"/>
                </a:solidFill>
              </a:rPr>
              <a:t>LONG	LAT</a:t>
            </a:r>
          </a:p>
        </p:txBody>
      </p:sp>
      <p:sp>
        <p:nvSpPr>
          <p:cNvPr id="149" name="Rectángulo 148">
            <a:extLst>
              <a:ext uri="{FF2B5EF4-FFF2-40B4-BE49-F238E27FC236}">
                <a16:creationId xmlns:a16="http://schemas.microsoft.com/office/drawing/2014/main" id="{7AA6C943-3793-4872-A7EA-C933B009A473}"/>
              </a:ext>
            </a:extLst>
          </p:cNvPr>
          <p:cNvSpPr/>
          <p:nvPr/>
        </p:nvSpPr>
        <p:spPr>
          <a:xfrm>
            <a:off x="4894253" y="5784047"/>
            <a:ext cx="1478858" cy="233792"/>
          </a:xfrm>
          <a:prstGeom prst="rect">
            <a:avLst/>
          </a:prstGeom>
          <a:solidFill>
            <a:schemeClr val="bg1"/>
          </a:solidFill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000" b="1" dirty="0">
                <a:solidFill>
                  <a:schemeClr val="tx1"/>
                </a:solidFill>
              </a:rPr>
              <a:t>-73,1252             -42,2218</a:t>
            </a:r>
          </a:p>
        </p:txBody>
      </p:sp>
      <p:sp>
        <p:nvSpPr>
          <p:cNvPr id="152" name="Diagrama de flujo: combinar 151">
            <a:extLst>
              <a:ext uri="{FF2B5EF4-FFF2-40B4-BE49-F238E27FC236}">
                <a16:creationId xmlns:a16="http://schemas.microsoft.com/office/drawing/2014/main" id="{E1BA32D6-9F07-4C83-A68B-2A290C0C008C}"/>
              </a:ext>
            </a:extLst>
          </p:cNvPr>
          <p:cNvSpPr/>
          <p:nvPr/>
        </p:nvSpPr>
        <p:spPr>
          <a:xfrm>
            <a:off x="3226304" y="2884329"/>
            <a:ext cx="72000" cy="72000"/>
          </a:xfrm>
          <a:prstGeom prst="flowChartMerg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3" name="Rectángulo 152">
            <a:extLst>
              <a:ext uri="{FF2B5EF4-FFF2-40B4-BE49-F238E27FC236}">
                <a16:creationId xmlns:a16="http://schemas.microsoft.com/office/drawing/2014/main" id="{3BBB476D-5988-4401-B615-6E2BB354B70A}"/>
              </a:ext>
            </a:extLst>
          </p:cNvPr>
          <p:cNvSpPr/>
          <p:nvPr/>
        </p:nvSpPr>
        <p:spPr>
          <a:xfrm>
            <a:off x="2476588" y="3027050"/>
            <a:ext cx="864000" cy="144000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800" dirty="0">
                <a:solidFill>
                  <a:schemeClr val="tx1"/>
                </a:solidFill>
              </a:rPr>
              <a:t>Select Long - Lat</a:t>
            </a:r>
          </a:p>
        </p:txBody>
      </p:sp>
      <p:sp>
        <p:nvSpPr>
          <p:cNvPr id="154" name="Rectángulo 153">
            <a:extLst>
              <a:ext uri="{FF2B5EF4-FFF2-40B4-BE49-F238E27FC236}">
                <a16:creationId xmlns:a16="http://schemas.microsoft.com/office/drawing/2014/main" id="{CB360319-BABC-48C9-A75D-CD197DC55858}"/>
              </a:ext>
            </a:extLst>
          </p:cNvPr>
          <p:cNvSpPr/>
          <p:nvPr/>
        </p:nvSpPr>
        <p:spPr>
          <a:xfrm>
            <a:off x="2476588" y="3169866"/>
            <a:ext cx="864000" cy="144000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800" dirty="0">
                <a:solidFill>
                  <a:schemeClr val="tx1"/>
                </a:solidFill>
              </a:rPr>
              <a:t>Select Manually</a:t>
            </a:r>
          </a:p>
        </p:txBody>
      </p:sp>
      <p:sp>
        <p:nvSpPr>
          <p:cNvPr id="157" name="Rectángulo 156">
            <a:extLst>
              <a:ext uri="{FF2B5EF4-FFF2-40B4-BE49-F238E27FC236}">
                <a16:creationId xmlns:a16="http://schemas.microsoft.com/office/drawing/2014/main" id="{EC90337C-A2A6-433A-8173-EE144976AD2F}"/>
              </a:ext>
            </a:extLst>
          </p:cNvPr>
          <p:cNvSpPr/>
          <p:nvPr/>
        </p:nvSpPr>
        <p:spPr>
          <a:xfrm>
            <a:off x="2283601" y="5025085"/>
            <a:ext cx="1076603" cy="4575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200" b="1" dirty="0">
                <a:solidFill>
                  <a:schemeClr val="tx1"/>
                </a:solidFill>
              </a:rPr>
              <a:t>MOSTRAR RESULTADOS</a:t>
            </a:r>
          </a:p>
        </p:txBody>
      </p:sp>
      <p:sp>
        <p:nvSpPr>
          <p:cNvPr id="138" name="Rectángulo 137">
            <a:extLst>
              <a:ext uri="{FF2B5EF4-FFF2-40B4-BE49-F238E27FC236}">
                <a16:creationId xmlns:a16="http://schemas.microsoft.com/office/drawing/2014/main" id="{114CAA7F-73F0-4E79-8C94-1B26258042BF}"/>
              </a:ext>
            </a:extLst>
          </p:cNvPr>
          <p:cNvSpPr/>
          <p:nvPr/>
        </p:nvSpPr>
        <p:spPr>
          <a:xfrm>
            <a:off x="3801172" y="6225877"/>
            <a:ext cx="4589654" cy="5257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>
                <a:solidFill>
                  <a:schemeClr val="tx1"/>
                </a:solidFill>
              </a:rPr>
              <a:t>Partículas Biológicas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078FB76C-9F9D-4B26-AAC7-03E3B95A1AD5}"/>
              </a:ext>
            </a:extLst>
          </p:cNvPr>
          <p:cNvSpPr/>
          <p:nvPr/>
        </p:nvSpPr>
        <p:spPr>
          <a:xfrm>
            <a:off x="7560000" y="1080000"/>
            <a:ext cx="3600000" cy="36000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B539C34D-4934-4863-A596-3C8AB65EE2F7}"/>
              </a:ext>
            </a:extLst>
          </p:cNvPr>
          <p:cNvCxnSpPr/>
          <p:nvPr/>
        </p:nvCxnSpPr>
        <p:spPr>
          <a:xfrm>
            <a:off x="7740000" y="1080000"/>
            <a:ext cx="0" cy="36000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Conector recto 187">
            <a:extLst>
              <a:ext uri="{FF2B5EF4-FFF2-40B4-BE49-F238E27FC236}">
                <a16:creationId xmlns:a16="http://schemas.microsoft.com/office/drawing/2014/main" id="{E198C3AC-ACA2-4597-8419-9DCFB209538C}"/>
              </a:ext>
            </a:extLst>
          </p:cNvPr>
          <p:cNvCxnSpPr/>
          <p:nvPr/>
        </p:nvCxnSpPr>
        <p:spPr>
          <a:xfrm>
            <a:off x="7920000" y="1080000"/>
            <a:ext cx="0" cy="36000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Conector recto 190">
            <a:extLst>
              <a:ext uri="{FF2B5EF4-FFF2-40B4-BE49-F238E27FC236}">
                <a16:creationId xmlns:a16="http://schemas.microsoft.com/office/drawing/2014/main" id="{47608561-6877-4273-A05D-4C8B5E402BEB}"/>
              </a:ext>
            </a:extLst>
          </p:cNvPr>
          <p:cNvCxnSpPr/>
          <p:nvPr/>
        </p:nvCxnSpPr>
        <p:spPr>
          <a:xfrm>
            <a:off x="8100000" y="1080000"/>
            <a:ext cx="0" cy="36000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Conector recto 191">
            <a:extLst>
              <a:ext uri="{FF2B5EF4-FFF2-40B4-BE49-F238E27FC236}">
                <a16:creationId xmlns:a16="http://schemas.microsoft.com/office/drawing/2014/main" id="{C16771C6-BD12-49FF-A15C-3F47D4068746}"/>
              </a:ext>
            </a:extLst>
          </p:cNvPr>
          <p:cNvCxnSpPr/>
          <p:nvPr/>
        </p:nvCxnSpPr>
        <p:spPr>
          <a:xfrm>
            <a:off x="8280000" y="1080000"/>
            <a:ext cx="0" cy="36000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Conector recto 192">
            <a:extLst>
              <a:ext uri="{FF2B5EF4-FFF2-40B4-BE49-F238E27FC236}">
                <a16:creationId xmlns:a16="http://schemas.microsoft.com/office/drawing/2014/main" id="{7FEF66B1-C464-450B-9AC6-A3CD2A988FE6}"/>
              </a:ext>
            </a:extLst>
          </p:cNvPr>
          <p:cNvCxnSpPr/>
          <p:nvPr/>
        </p:nvCxnSpPr>
        <p:spPr>
          <a:xfrm>
            <a:off x="8460000" y="1080000"/>
            <a:ext cx="0" cy="36000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Conector recto 193">
            <a:extLst>
              <a:ext uri="{FF2B5EF4-FFF2-40B4-BE49-F238E27FC236}">
                <a16:creationId xmlns:a16="http://schemas.microsoft.com/office/drawing/2014/main" id="{E2E6D1DB-5321-4836-ABA3-7A02D5A0065A}"/>
              </a:ext>
            </a:extLst>
          </p:cNvPr>
          <p:cNvCxnSpPr/>
          <p:nvPr/>
        </p:nvCxnSpPr>
        <p:spPr>
          <a:xfrm>
            <a:off x="8640000" y="1080000"/>
            <a:ext cx="0" cy="36000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Conector recto 194">
            <a:extLst>
              <a:ext uri="{FF2B5EF4-FFF2-40B4-BE49-F238E27FC236}">
                <a16:creationId xmlns:a16="http://schemas.microsoft.com/office/drawing/2014/main" id="{0D1FF16C-01E5-4863-9A61-58929EB4B703}"/>
              </a:ext>
            </a:extLst>
          </p:cNvPr>
          <p:cNvCxnSpPr/>
          <p:nvPr/>
        </p:nvCxnSpPr>
        <p:spPr>
          <a:xfrm>
            <a:off x="8820000" y="1080000"/>
            <a:ext cx="0" cy="36000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Conector recto 197">
            <a:extLst>
              <a:ext uri="{FF2B5EF4-FFF2-40B4-BE49-F238E27FC236}">
                <a16:creationId xmlns:a16="http://schemas.microsoft.com/office/drawing/2014/main" id="{E64123E8-E477-408C-9742-DB514E4D0922}"/>
              </a:ext>
            </a:extLst>
          </p:cNvPr>
          <p:cNvCxnSpPr/>
          <p:nvPr/>
        </p:nvCxnSpPr>
        <p:spPr>
          <a:xfrm>
            <a:off x="9000000" y="1080000"/>
            <a:ext cx="0" cy="36000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Conector recto 198">
            <a:extLst>
              <a:ext uri="{FF2B5EF4-FFF2-40B4-BE49-F238E27FC236}">
                <a16:creationId xmlns:a16="http://schemas.microsoft.com/office/drawing/2014/main" id="{D9AEEFE8-3961-4EFB-9F32-EF3D9933B8A4}"/>
              </a:ext>
            </a:extLst>
          </p:cNvPr>
          <p:cNvCxnSpPr/>
          <p:nvPr/>
        </p:nvCxnSpPr>
        <p:spPr>
          <a:xfrm>
            <a:off x="9180000" y="1080000"/>
            <a:ext cx="0" cy="36000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Conector recto 199">
            <a:extLst>
              <a:ext uri="{FF2B5EF4-FFF2-40B4-BE49-F238E27FC236}">
                <a16:creationId xmlns:a16="http://schemas.microsoft.com/office/drawing/2014/main" id="{749B5C3B-6B23-4CF1-90CF-AC742B3CCE36}"/>
              </a:ext>
            </a:extLst>
          </p:cNvPr>
          <p:cNvCxnSpPr/>
          <p:nvPr/>
        </p:nvCxnSpPr>
        <p:spPr>
          <a:xfrm>
            <a:off x="9360000" y="1080000"/>
            <a:ext cx="0" cy="36000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Conector recto 200">
            <a:extLst>
              <a:ext uri="{FF2B5EF4-FFF2-40B4-BE49-F238E27FC236}">
                <a16:creationId xmlns:a16="http://schemas.microsoft.com/office/drawing/2014/main" id="{FD30C6AC-1911-4BFE-95A0-15C1E0AED014}"/>
              </a:ext>
            </a:extLst>
          </p:cNvPr>
          <p:cNvCxnSpPr/>
          <p:nvPr/>
        </p:nvCxnSpPr>
        <p:spPr>
          <a:xfrm>
            <a:off x="9540000" y="1080000"/>
            <a:ext cx="0" cy="36000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Conector recto 201">
            <a:extLst>
              <a:ext uri="{FF2B5EF4-FFF2-40B4-BE49-F238E27FC236}">
                <a16:creationId xmlns:a16="http://schemas.microsoft.com/office/drawing/2014/main" id="{E3835BFF-FF96-4672-B595-6EBE6F0575A0}"/>
              </a:ext>
            </a:extLst>
          </p:cNvPr>
          <p:cNvCxnSpPr/>
          <p:nvPr/>
        </p:nvCxnSpPr>
        <p:spPr>
          <a:xfrm>
            <a:off x="9720000" y="1080000"/>
            <a:ext cx="0" cy="36000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Conector recto 202">
            <a:extLst>
              <a:ext uri="{FF2B5EF4-FFF2-40B4-BE49-F238E27FC236}">
                <a16:creationId xmlns:a16="http://schemas.microsoft.com/office/drawing/2014/main" id="{9F93FBAF-217A-46B7-AF0E-409F450E14C1}"/>
              </a:ext>
            </a:extLst>
          </p:cNvPr>
          <p:cNvCxnSpPr/>
          <p:nvPr/>
        </p:nvCxnSpPr>
        <p:spPr>
          <a:xfrm>
            <a:off x="9900000" y="1080000"/>
            <a:ext cx="0" cy="36000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Conector recto 203">
            <a:extLst>
              <a:ext uri="{FF2B5EF4-FFF2-40B4-BE49-F238E27FC236}">
                <a16:creationId xmlns:a16="http://schemas.microsoft.com/office/drawing/2014/main" id="{0324A56D-1C5A-4AE2-8C3B-045148194268}"/>
              </a:ext>
            </a:extLst>
          </p:cNvPr>
          <p:cNvCxnSpPr/>
          <p:nvPr/>
        </p:nvCxnSpPr>
        <p:spPr>
          <a:xfrm>
            <a:off x="10080000" y="1080000"/>
            <a:ext cx="0" cy="36000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Conector recto 204">
            <a:extLst>
              <a:ext uri="{FF2B5EF4-FFF2-40B4-BE49-F238E27FC236}">
                <a16:creationId xmlns:a16="http://schemas.microsoft.com/office/drawing/2014/main" id="{6EC6A402-F516-455D-BEAC-AA68B3F68F34}"/>
              </a:ext>
            </a:extLst>
          </p:cNvPr>
          <p:cNvCxnSpPr/>
          <p:nvPr/>
        </p:nvCxnSpPr>
        <p:spPr>
          <a:xfrm>
            <a:off x="10260000" y="1080000"/>
            <a:ext cx="0" cy="36000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Conector recto 205">
            <a:extLst>
              <a:ext uri="{FF2B5EF4-FFF2-40B4-BE49-F238E27FC236}">
                <a16:creationId xmlns:a16="http://schemas.microsoft.com/office/drawing/2014/main" id="{13616E3A-74F8-4F7E-82C7-FE68A8B9C4A5}"/>
              </a:ext>
            </a:extLst>
          </p:cNvPr>
          <p:cNvCxnSpPr/>
          <p:nvPr/>
        </p:nvCxnSpPr>
        <p:spPr>
          <a:xfrm>
            <a:off x="10440000" y="1080000"/>
            <a:ext cx="0" cy="36000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Conector recto 206">
            <a:extLst>
              <a:ext uri="{FF2B5EF4-FFF2-40B4-BE49-F238E27FC236}">
                <a16:creationId xmlns:a16="http://schemas.microsoft.com/office/drawing/2014/main" id="{D1C919A6-1523-4708-BC14-AED1BF47E9BB}"/>
              </a:ext>
            </a:extLst>
          </p:cNvPr>
          <p:cNvCxnSpPr/>
          <p:nvPr/>
        </p:nvCxnSpPr>
        <p:spPr>
          <a:xfrm>
            <a:off x="10620000" y="1080000"/>
            <a:ext cx="0" cy="36000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Conector recto 207">
            <a:extLst>
              <a:ext uri="{FF2B5EF4-FFF2-40B4-BE49-F238E27FC236}">
                <a16:creationId xmlns:a16="http://schemas.microsoft.com/office/drawing/2014/main" id="{FA5F1490-4AFF-4B2E-977E-8E03FD09DC46}"/>
              </a:ext>
            </a:extLst>
          </p:cNvPr>
          <p:cNvCxnSpPr/>
          <p:nvPr/>
        </p:nvCxnSpPr>
        <p:spPr>
          <a:xfrm>
            <a:off x="10800000" y="1080000"/>
            <a:ext cx="0" cy="36000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Conector recto 208">
            <a:extLst>
              <a:ext uri="{FF2B5EF4-FFF2-40B4-BE49-F238E27FC236}">
                <a16:creationId xmlns:a16="http://schemas.microsoft.com/office/drawing/2014/main" id="{FC857AC4-D2D2-477D-A5C3-E47F4054FFAC}"/>
              </a:ext>
            </a:extLst>
          </p:cNvPr>
          <p:cNvCxnSpPr/>
          <p:nvPr/>
        </p:nvCxnSpPr>
        <p:spPr>
          <a:xfrm>
            <a:off x="10980000" y="1080000"/>
            <a:ext cx="0" cy="36000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Conector recto 230">
            <a:extLst>
              <a:ext uri="{FF2B5EF4-FFF2-40B4-BE49-F238E27FC236}">
                <a16:creationId xmlns:a16="http://schemas.microsoft.com/office/drawing/2014/main" id="{C8A0FDAA-AFB1-408A-A415-1AB327BF0F39}"/>
              </a:ext>
            </a:extLst>
          </p:cNvPr>
          <p:cNvCxnSpPr>
            <a:cxnSpLocks/>
          </p:cNvCxnSpPr>
          <p:nvPr/>
        </p:nvCxnSpPr>
        <p:spPr>
          <a:xfrm>
            <a:off x="7560000" y="1260000"/>
            <a:ext cx="3600000" cy="112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Conector recto 231">
            <a:extLst>
              <a:ext uri="{FF2B5EF4-FFF2-40B4-BE49-F238E27FC236}">
                <a16:creationId xmlns:a16="http://schemas.microsoft.com/office/drawing/2014/main" id="{AE09EAF7-1CB8-4A3B-A081-2888F6022AEC}"/>
              </a:ext>
            </a:extLst>
          </p:cNvPr>
          <p:cNvCxnSpPr>
            <a:cxnSpLocks/>
          </p:cNvCxnSpPr>
          <p:nvPr/>
        </p:nvCxnSpPr>
        <p:spPr>
          <a:xfrm>
            <a:off x="7560000" y="1440000"/>
            <a:ext cx="3600000" cy="112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Conector recto 232">
            <a:extLst>
              <a:ext uri="{FF2B5EF4-FFF2-40B4-BE49-F238E27FC236}">
                <a16:creationId xmlns:a16="http://schemas.microsoft.com/office/drawing/2014/main" id="{824783C5-C242-4125-8026-5A57DEE1D20B}"/>
              </a:ext>
            </a:extLst>
          </p:cNvPr>
          <p:cNvCxnSpPr>
            <a:cxnSpLocks/>
          </p:cNvCxnSpPr>
          <p:nvPr/>
        </p:nvCxnSpPr>
        <p:spPr>
          <a:xfrm>
            <a:off x="7560000" y="1620000"/>
            <a:ext cx="3600000" cy="112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Conector recto 233">
            <a:extLst>
              <a:ext uri="{FF2B5EF4-FFF2-40B4-BE49-F238E27FC236}">
                <a16:creationId xmlns:a16="http://schemas.microsoft.com/office/drawing/2014/main" id="{4437ACD9-473B-43F5-8969-386833E544FF}"/>
              </a:ext>
            </a:extLst>
          </p:cNvPr>
          <p:cNvCxnSpPr>
            <a:cxnSpLocks/>
          </p:cNvCxnSpPr>
          <p:nvPr/>
        </p:nvCxnSpPr>
        <p:spPr>
          <a:xfrm>
            <a:off x="7560000" y="1800000"/>
            <a:ext cx="3600000" cy="112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Conector recto 234">
            <a:extLst>
              <a:ext uri="{FF2B5EF4-FFF2-40B4-BE49-F238E27FC236}">
                <a16:creationId xmlns:a16="http://schemas.microsoft.com/office/drawing/2014/main" id="{039064D6-7768-45E6-8B3F-C8B2434FA7BC}"/>
              </a:ext>
            </a:extLst>
          </p:cNvPr>
          <p:cNvCxnSpPr>
            <a:cxnSpLocks/>
          </p:cNvCxnSpPr>
          <p:nvPr/>
        </p:nvCxnSpPr>
        <p:spPr>
          <a:xfrm>
            <a:off x="7560000" y="1980000"/>
            <a:ext cx="3600000" cy="112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Conector recto 235">
            <a:extLst>
              <a:ext uri="{FF2B5EF4-FFF2-40B4-BE49-F238E27FC236}">
                <a16:creationId xmlns:a16="http://schemas.microsoft.com/office/drawing/2014/main" id="{6EDC378B-0917-42F4-9A71-6F893D975097}"/>
              </a:ext>
            </a:extLst>
          </p:cNvPr>
          <p:cNvCxnSpPr>
            <a:cxnSpLocks/>
          </p:cNvCxnSpPr>
          <p:nvPr/>
        </p:nvCxnSpPr>
        <p:spPr>
          <a:xfrm>
            <a:off x="7560000" y="2160000"/>
            <a:ext cx="3600000" cy="112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Conector recto 236">
            <a:extLst>
              <a:ext uri="{FF2B5EF4-FFF2-40B4-BE49-F238E27FC236}">
                <a16:creationId xmlns:a16="http://schemas.microsoft.com/office/drawing/2014/main" id="{BB159652-EEC6-4AC7-AB4D-440CBD723F6A}"/>
              </a:ext>
            </a:extLst>
          </p:cNvPr>
          <p:cNvCxnSpPr>
            <a:cxnSpLocks/>
          </p:cNvCxnSpPr>
          <p:nvPr/>
        </p:nvCxnSpPr>
        <p:spPr>
          <a:xfrm>
            <a:off x="7551472" y="2338677"/>
            <a:ext cx="3600000" cy="112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Conector recto 237">
            <a:extLst>
              <a:ext uri="{FF2B5EF4-FFF2-40B4-BE49-F238E27FC236}">
                <a16:creationId xmlns:a16="http://schemas.microsoft.com/office/drawing/2014/main" id="{F825F438-B3EE-4C41-A831-78F56ABF9CEE}"/>
              </a:ext>
            </a:extLst>
          </p:cNvPr>
          <p:cNvCxnSpPr>
            <a:cxnSpLocks/>
          </p:cNvCxnSpPr>
          <p:nvPr/>
        </p:nvCxnSpPr>
        <p:spPr>
          <a:xfrm>
            <a:off x="7560000" y="2518677"/>
            <a:ext cx="3600000" cy="112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Conector recto 238">
            <a:extLst>
              <a:ext uri="{FF2B5EF4-FFF2-40B4-BE49-F238E27FC236}">
                <a16:creationId xmlns:a16="http://schemas.microsoft.com/office/drawing/2014/main" id="{C3CF3C16-EB35-45F2-8BCB-CF1E292F5224}"/>
              </a:ext>
            </a:extLst>
          </p:cNvPr>
          <p:cNvCxnSpPr>
            <a:cxnSpLocks/>
          </p:cNvCxnSpPr>
          <p:nvPr/>
        </p:nvCxnSpPr>
        <p:spPr>
          <a:xfrm>
            <a:off x="7560000" y="2698677"/>
            <a:ext cx="3600000" cy="112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Conector recto 239">
            <a:extLst>
              <a:ext uri="{FF2B5EF4-FFF2-40B4-BE49-F238E27FC236}">
                <a16:creationId xmlns:a16="http://schemas.microsoft.com/office/drawing/2014/main" id="{CD608992-2FEB-4B36-95ED-3E199007C731}"/>
              </a:ext>
            </a:extLst>
          </p:cNvPr>
          <p:cNvCxnSpPr>
            <a:cxnSpLocks/>
          </p:cNvCxnSpPr>
          <p:nvPr/>
        </p:nvCxnSpPr>
        <p:spPr>
          <a:xfrm>
            <a:off x="7560000" y="2878677"/>
            <a:ext cx="3600000" cy="112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Conector recto 240">
            <a:extLst>
              <a:ext uri="{FF2B5EF4-FFF2-40B4-BE49-F238E27FC236}">
                <a16:creationId xmlns:a16="http://schemas.microsoft.com/office/drawing/2014/main" id="{9F5FE3A2-ED1A-4790-B69D-1856EF2A3E8F}"/>
              </a:ext>
            </a:extLst>
          </p:cNvPr>
          <p:cNvCxnSpPr>
            <a:cxnSpLocks/>
          </p:cNvCxnSpPr>
          <p:nvPr/>
        </p:nvCxnSpPr>
        <p:spPr>
          <a:xfrm>
            <a:off x="7560000" y="3058677"/>
            <a:ext cx="3600000" cy="112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Conector recto 241">
            <a:extLst>
              <a:ext uri="{FF2B5EF4-FFF2-40B4-BE49-F238E27FC236}">
                <a16:creationId xmlns:a16="http://schemas.microsoft.com/office/drawing/2014/main" id="{1FDEDFB0-F0A1-4DA4-972B-083EA53C065B}"/>
              </a:ext>
            </a:extLst>
          </p:cNvPr>
          <p:cNvCxnSpPr>
            <a:cxnSpLocks/>
          </p:cNvCxnSpPr>
          <p:nvPr/>
        </p:nvCxnSpPr>
        <p:spPr>
          <a:xfrm>
            <a:off x="7560000" y="3238677"/>
            <a:ext cx="3600000" cy="112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Conector recto 242">
            <a:extLst>
              <a:ext uri="{FF2B5EF4-FFF2-40B4-BE49-F238E27FC236}">
                <a16:creationId xmlns:a16="http://schemas.microsoft.com/office/drawing/2014/main" id="{721076F4-8ACE-4DEE-AC3C-923BE5990B52}"/>
              </a:ext>
            </a:extLst>
          </p:cNvPr>
          <p:cNvCxnSpPr>
            <a:cxnSpLocks/>
          </p:cNvCxnSpPr>
          <p:nvPr/>
        </p:nvCxnSpPr>
        <p:spPr>
          <a:xfrm>
            <a:off x="7560000" y="3420000"/>
            <a:ext cx="3600000" cy="112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Conector recto 243">
            <a:extLst>
              <a:ext uri="{FF2B5EF4-FFF2-40B4-BE49-F238E27FC236}">
                <a16:creationId xmlns:a16="http://schemas.microsoft.com/office/drawing/2014/main" id="{BF4C216D-32D5-417D-8E0E-F985DB72ED0F}"/>
              </a:ext>
            </a:extLst>
          </p:cNvPr>
          <p:cNvCxnSpPr>
            <a:cxnSpLocks/>
          </p:cNvCxnSpPr>
          <p:nvPr/>
        </p:nvCxnSpPr>
        <p:spPr>
          <a:xfrm>
            <a:off x="7560000" y="3600000"/>
            <a:ext cx="3600000" cy="112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Conector recto 244">
            <a:extLst>
              <a:ext uri="{FF2B5EF4-FFF2-40B4-BE49-F238E27FC236}">
                <a16:creationId xmlns:a16="http://schemas.microsoft.com/office/drawing/2014/main" id="{97634E02-B3FE-4074-A80B-508F44CEB72F}"/>
              </a:ext>
            </a:extLst>
          </p:cNvPr>
          <p:cNvCxnSpPr>
            <a:cxnSpLocks/>
          </p:cNvCxnSpPr>
          <p:nvPr/>
        </p:nvCxnSpPr>
        <p:spPr>
          <a:xfrm>
            <a:off x="7560000" y="3780000"/>
            <a:ext cx="3600000" cy="112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Conector recto 245">
            <a:extLst>
              <a:ext uri="{FF2B5EF4-FFF2-40B4-BE49-F238E27FC236}">
                <a16:creationId xmlns:a16="http://schemas.microsoft.com/office/drawing/2014/main" id="{D9B275EC-CEDC-4685-8B57-30550FD6D74E}"/>
              </a:ext>
            </a:extLst>
          </p:cNvPr>
          <p:cNvCxnSpPr>
            <a:cxnSpLocks/>
          </p:cNvCxnSpPr>
          <p:nvPr/>
        </p:nvCxnSpPr>
        <p:spPr>
          <a:xfrm>
            <a:off x="7560000" y="3960000"/>
            <a:ext cx="3600000" cy="112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Conector recto 246">
            <a:extLst>
              <a:ext uri="{FF2B5EF4-FFF2-40B4-BE49-F238E27FC236}">
                <a16:creationId xmlns:a16="http://schemas.microsoft.com/office/drawing/2014/main" id="{744CCD7A-CB8F-4B2E-9939-583E38AE0C1C}"/>
              </a:ext>
            </a:extLst>
          </p:cNvPr>
          <p:cNvCxnSpPr>
            <a:cxnSpLocks/>
          </p:cNvCxnSpPr>
          <p:nvPr/>
        </p:nvCxnSpPr>
        <p:spPr>
          <a:xfrm>
            <a:off x="7560000" y="4140000"/>
            <a:ext cx="3600000" cy="112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Conector recto 247">
            <a:extLst>
              <a:ext uri="{FF2B5EF4-FFF2-40B4-BE49-F238E27FC236}">
                <a16:creationId xmlns:a16="http://schemas.microsoft.com/office/drawing/2014/main" id="{337F61EB-5B46-4C40-B8C4-D017284F7181}"/>
              </a:ext>
            </a:extLst>
          </p:cNvPr>
          <p:cNvCxnSpPr>
            <a:cxnSpLocks/>
          </p:cNvCxnSpPr>
          <p:nvPr/>
        </p:nvCxnSpPr>
        <p:spPr>
          <a:xfrm>
            <a:off x="7560000" y="4320000"/>
            <a:ext cx="3600000" cy="112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Conector recto 248">
            <a:extLst>
              <a:ext uri="{FF2B5EF4-FFF2-40B4-BE49-F238E27FC236}">
                <a16:creationId xmlns:a16="http://schemas.microsoft.com/office/drawing/2014/main" id="{BFF52C52-CEF7-4A8E-9D33-644ACC1D2B6D}"/>
              </a:ext>
            </a:extLst>
          </p:cNvPr>
          <p:cNvCxnSpPr>
            <a:cxnSpLocks/>
          </p:cNvCxnSpPr>
          <p:nvPr/>
        </p:nvCxnSpPr>
        <p:spPr>
          <a:xfrm>
            <a:off x="7560000" y="4500000"/>
            <a:ext cx="3600000" cy="112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Rectángulo 165">
            <a:extLst>
              <a:ext uri="{FF2B5EF4-FFF2-40B4-BE49-F238E27FC236}">
                <a16:creationId xmlns:a16="http://schemas.microsoft.com/office/drawing/2014/main" id="{8C5FE938-CC94-4481-AFB1-F85DB480A467}"/>
              </a:ext>
            </a:extLst>
          </p:cNvPr>
          <p:cNvSpPr/>
          <p:nvPr/>
        </p:nvSpPr>
        <p:spPr>
          <a:xfrm>
            <a:off x="2831736" y="3050918"/>
            <a:ext cx="216000" cy="90000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L" sz="800" dirty="0">
              <a:solidFill>
                <a:schemeClr val="tx1"/>
              </a:solidFill>
            </a:endParaRPr>
          </a:p>
        </p:txBody>
      </p:sp>
      <p:sp>
        <p:nvSpPr>
          <p:cNvPr id="169" name="Rectángulo 168">
            <a:extLst>
              <a:ext uri="{FF2B5EF4-FFF2-40B4-BE49-F238E27FC236}">
                <a16:creationId xmlns:a16="http://schemas.microsoft.com/office/drawing/2014/main" id="{79BC4AF6-6066-4F2F-B8FB-EA760556003C}"/>
              </a:ext>
            </a:extLst>
          </p:cNvPr>
          <p:cNvSpPr/>
          <p:nvPr/>
        </p:nvSpPr>
        <p:spPr>
          <a:xfrm>
            <a:off x="3075617" y="3051885"/>
            <a:ext cx="216000" cy="90000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L" sz="800" dirty="0">
              <a:solidFill>
                <a:schemeClr val="tx1"/>
              </a:solidFill>
            </a:endParaRPr>
          </a:p>
        </p:txBody>
      </p:sp>
      <p:sp>
        <p:nvSpPr>
          <p:cNvPr id="6" name="Botón de acción: Ayuda 5">
            <a:hlinkClick r:id="rId6" highlightClick="1"/>
            <a:hlinkHover r:id="rId6"/>
            <a:extLst>
              <a:ext uri="{FF2B5EF4-FFF2-40B4-BE49-F238E27FC236}">
                <a16:creationId xmlns:a16="http://schemas.microsoft.com/office/drawing/2014/main" id="{BE171FB2-DF6D-40A9-B453-5725A95EBA80}"/>
              </a:ext>
            </a:extLst>
          </p:cNvPr>
          <p:cNvSpPr/>
          <p:nvPr/>
        </p:nvSpPr>
        <p:spPr>
          <a:xfrm>
            <a:off x="582816" y="2461886"/>
            <a:ext cx="192564" cy="148948"/>
          </a:xfrm>
          <a:prstGeom prst="actionButtonHelp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70" name="Botón de acción: Ayuda 169">
            <a:hlinkClick r:id="rId6" highlightClick="1"/>
            <a:hlinkHover r:id="rId6"/>
            <a:extLst>
              <a:ext uri="{FF2B5EF4-FFF2-40B4-BE49-F238E27FC236}">
                <a16:creationId xmlns:a16="http://schemas.microsoft.com/office/drawing/2014/main" id="{3CDC4D88-90B8-4BAB-8E63-B95A139F89C7}"/>
              </a:ext>
            </a:extLst>
          </p:cNvPr>
          <p:cNvSpPr/>
          <p:nvPr/>
        </p:nvSpPr>
        <p:spPr>
          <a:xfrm>
            <a:off x="606655" y="1591638"/>
            <a:ext cx="192564" cy="148948"/>
          </a:xfrm>
          <a:prstGeom prst="actionButtonHelp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71" name="Botón de acción: Ayuda 170">
            <a:hlinkClick r:id="rId6" highlightClick="1"/>
            <a:hlinkHover r:id="rId6"/>
            <a:extLst>
              <a:ext uri="{FF2B5EF4-FFF2-40B4-BE49-F238E27FC236}">
                <a16:creationId xmlns:a16="http://schemas.microsoft.com/office/drawing/2014/main" id="{46CDFB8A-A1F5-474A-AAD7-EFC1F9CF52C8}"/>
              </a:ext>
            </a:extLst>
          </p:cNvPr>
          <p:cNvSpPr/>
          <p:nvPr/>
        </p:nvSpPr>
        <p:spPr>
          <a:xfrm>
            <a:off x="944735" y="4072888"/>
            <a:ext cx="192564" cy="148948"/>
          </a:xfrm>
          <a:prstGeom prst="actionButtonHelp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74" name="Rectángulo 173">
            <a:extLst>
              <a:ext uri="{FF2B5EF4-FFF2-40B4-BE49-F238E27FC236}">
                <a16:creationId xmlns:a16="http://schemas.microsoft.com/office/drawing/2014/main" id="{4FDAA27F-17A2-441E-97FD-80C7CE29D227}"/>
              </a:ext>
            </a:extLst>
          </p:cNvPr>
          <p:cNvSpPr/>
          <p:nvPr/>
        </p:nvSpPr>
        <p:spPr>
          <a:xfrm>
            <a:off x="2266999" y="5588973"/>
            <a:ext cx="1076603" cy="4575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200" b="1" dirty="0">
                <a:solidFill>
                  <a:schemeClr val="tx1"/>
                </a:solidFill>
              </a:rPr>
              <a:t>DESCARGAR RESULTADOS</a:t>
            </a:r>
          </a:p>
        </p:txBody>
      </p:sp>
      <p:pic>
        <p:nvPicPr>
          <p:cNvPr id="181" name="Imagen 180">
            <a:extLst>
              <a:ext uri="{FF2B5EF4-FFF2-40B4-BE49-F238E27FC236}">
                <a16:creationId xmlns:a16="http://schemas.microsoft.com/office/drawing/2014/main" id="{4C554D4E-2875-4DED-80C3-3E9EFE007B1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838" t="57443" r="61986" b="33782"/>
          <a:stretch/>
        </p:blipFill>
        <p:spPr>
          <a:xfrm>
            <a:off x="5723593" y="41582"/>
            <a:ext cx="1240640" cy="601815"/>
          </a:xfrm>
          <a:prstGeom prst="rect">
            <a:avLst/>
          </a:prstGeom>
        </p:spPr>
      </p:pic>
      <p:sp>
        <p:nvSpPr>
          <p:cNvPr id="172" name="Diagrama de flujo: combinar 171">
            <a:extLst>
              <a:ext uri="{FF2B5EF4-FFF2-40B4-BE49-F238E27FC236}">
                <a16:creationId xmlns:a16="http://schemas.microsoft.com/office/drawing/2014/main" id="{04D7A65F-4F30-45D5-8722-F7A64C7E0514}"/>
              </a:ext>
            </a:extLst>
          </p:cNvPr>
          <p:cNvSpPr/>
          <p:nvPr/>
        </p:nvSpPr>
        <p:spPr>
          <a:xfrm>
            <a:off x="3340421" y="1661528"/>
            <a:ext cx="113304" cy="114561"/>
          </a:xfrm>
          <a:prstGeom prst="flowChartMerg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84" name="Rectángulo 183">
            <a:extLst>
              <a:ext uri="{FF2B5EF4-FFF2-40B4-BE49-F238E27FC236}">
                <a16:creationId xmlns:a16="http://schemas.microsoft.com/office/drawing/2014/main" id="{BD571D07-8F9B-4246-87E5-65F9B56F579D}"/>
              </a:ext>
            </a:extLst>
          </p:cNvPr>
          <p:cNvSpPr/>
          <p:nvPr/>
        </p:nvSpPr>
        <p:spPr>
          <a:xfrm>
            <a:off x="2651448" y="1838923"/>
            <a:ext cx="864000" cy="144000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800" dirty="0" err="1">
                <a:solidFill>
                  <a:schemeClr val="tx1"/>
                </a:solidFill>
              </a:rPr>
              <a:t>Select</a:t>
            </a:r>
            <a:r>
              <a:rPr lang="es-CL" sz="800" dirty="0">
                <a:solidFill>
                  <a:schemeClr val="tx1"/>
                </a:solidFill>
              </a:rPr>
              <a:t> Long - Lat</a:t>
            </a:r>
          </a:p>
        </p:txBody>
      </p:sp>
      <p:sp>
        <p:nvSpPr>
          <p:cNvPr id="185" name="Rectángulo 184">
            <a:extLst>
              <a:ext uri="{FF2B5EF4-FFF2-40B4-BE49-F238E27FC236}">
                <a16:creationId xmlns:a16="http://schemas.microsoft.com/office/drawing/2014/main" id="{1DF04507-CF34-4DAD-99F5-5EC4ADEFA346}"/>
              </a:ext>
            </a:extLst>
          </p:cNvPr>
          <p:cNvSpPr/>
          <p:nvPr/>
        </p:nvSpPr>
        <p:spPr>
          <a:xfrm>
            <a:off x="2651448" y="1981739"/>
            <a:ext cx="864000" cy="144000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800" dirty="0">
                <a:solidFill>
                  <a:schemeClr val="tx1"/>
                </a:solidFill>
              </a:rPr>
              <a:t>Select Manually</a:t>
            </a:r>
          </a:p>
        </p:txBody>
      </p:sp>
      <p:sp>
        <p:nvSpPr>
          <p:cNvPr id="186" name="Rectángulo 185">
            <a:extLst>
              <a:ext uri="{FF2B5EF4-FFF2-40B4-BE49-F238E27FC236}">
                <a16:creationId xmlns:a16="http://schemas.microsoft.com/office/drawing/2014/main" id="{C2FE69E2-86D1-430A-9F16-AB85CFECD048}"/>
              </a:ext>
            </a:extLst>
          </p:cNvPr>
          <p:cNvSpPr/>
          <p:nvPr/>
        </p:nvSpPr>
        <p:spPr>
          <a:xfrm>
            <a:off x="3006596" y="1862791"/>
            <a:ext cx="216000" cy="90000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L" sz="800" dirty="0">
              <a:solidFill>
                <a:schemeClr val="tx1"/>
              </a:solidFill>
            </a:endParaRPr>
          </a:p>
        </p:txBody>
      </p:sp>
      <p:sp>
        <p:nvSpPr>
          <p:cNvPr id="187" name="Rectángulo 186">
            <a:extLst>
              <a:ext uri="{FF2B5EF4-FFF2-40B4-BE49-F238E27FC236}">
                <a16:creationId xmlns:a16="http://schemas.microsoft.com/office/drawing/2014/main" id="{7BBAD339-28E7-4B40-BE52-A2F6525C2B11}"/>
              </a:ext>
            </a:extLst>
          </p:cNvPr>
          <p:cNvSpPr/>
          <p:nvPr/>
        </p:nvSpPr>
        <p:spPr>
          <a:xfrm>
            <a:off x="3250477" y="1863758"/>
            <a:ext cx="216000" cy="90000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L" sz="800" dirty="0">
              <a:solidFill>
                <a:schemeClr val="tx1"/>
              </a:solidFill>
            </a:endParaRPr>
          </a:p>
        </p:txBody>
      </p:sp>
      <p:sp>
        <p:nvSpPr>
          <p:cNvPr id="196" name="Diagrama de flujo: combinar 195">
            <a:extLst>
              <a:ext uri="{FF2B5EF4-FFF2-40B4-BE49-F238E27FC236}">
                <a16:creationId xmlns:a16="http://schemas.microsoft.com/office/drawing/2014/main" id="{3352EA8A-2C65-4875-8E6A-E869EA8FA379}"/>
              </a:ext>
            </a:extLst>
          </p:cNvPr>
          <p:cNvSpPr/>
          <p:nvPr/>
        </p:nvSpPr>
        <p:spPr>
          <a:xfrm>
            <a:off x="3240000" y="3204000"/>
            <a:ext cx="72000" cy="72000"/>
          </a:xfrm>
          <a:prstGeom prst="flowChartMerg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97" name="Rectángulo 196">
            <a:extLst>
              <a:ext uri="{FF2B5EF4-FFF2-40B4-BE49-F238E27FC236}">
                <a16:creationId xmlns:a16="http://schemas.microsoft.com/office/drawing/2014/main" id="{C07FF42A-76BE-4432-BB14-A37F505DD09E}"/>
              </a:ext>
            </a:extLst>
          </p:cNvPr>
          <p:cNvSpPr/>
          <p:nvPr/>
        </p:nvSpPr>
        <p:spPr>
          <a:xfrm>
            <a:off x="2794001" y="3310873"/>
            <a:ext cx="720000" cy="144000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800" dirty="0">
                <a:solidFill>
                  <a:schemeClr val="tx1"/>
                </a:solidFill>
              </a:rPr>
              <a:t>Clic &amp; drag</a:t>
            </a:r>
          </a:p>
        </p:txBody>
      </p:sp>
      <p:sp>
        <p:nvSpPr>
          <p:cNvPr id="211" name="Rectángulo 210">
            <a:extLst>
              <a:ext uri="{FF2B5EF4-FFF2-40B4-BE49-F238E27FC236}">
                <a16:creationId xmlns:a16="http://schemas.microsoft.com/office/drawing/2014/main" id="{6F2202AA-4B0F-4675-99D7-4D62F3A979A8}"/>
              </a:ext>
            </a:extLst>
          </p:cNvPr>
          <p:cNvSpPr/>
          <p:nvPr/>
        </p:nvSpPr>
        <p:spPr>
          <a:xfrm>
            <a:off x="3118001" y="3530455"/>
            <a:ext cx="396000" cy="90000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700" dirty="0">
                <a:solidFill>
                  <a:schemeClr val="tx1"/>
                </a:solidFill>
              </a:rPr>
              <a:t>done</a:t>
            </a:r>
          </a:p>
        </p:txBody>
      </p:sp>
      <p:sp>
        <p:nvSpPr>
          <p:cNvPr id="257" name="Elipse 256">
            <a:extLst>
              <a:ext uri="{FF2B5EF4-FFF2-40B4-BE49-F238E27FC236}">
                <a16:creationId xmlns:a16="http://schemas.microsoft.com/office/drawing/2014/main" id="{DA7B6577-CE4D-4B5A-BF16-3A78DD420DAD}"/>
              </a:ext>
            </a:extLst>
          </p:cNvPr>
          <p:cNvSpPr/>
          <p:nvPr/>
        </p:nvSpPr>
        <p:spPr>
          <a:xfrm>
            <a:off x="103211" y="2043401"/>
            <a:ext cx="1115762" cy="7965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400" b="1" dirty="0">
              <a:solidFill>
                <a:schemeClr val="tx1"/>
              </a:solidFill>
            </a:endParaRPr>
          </a:p>
        </p:txBody>
      </p:sp>
      <p:cxnSp>
        <p:nvCxnSpPr>
          <p:cNvPr id="258" name="Conector recto de flecha 257">
            <a:extLst>
              <a:ext uri="{FF2B5EF4-FFF2-40B4-BE49-F238E27FC236}">
                <a16:creationId xmlns:a16="http://schemas.microsoft.com/office/drawing/2014/main" id="{6ABC0D77-F68B-48A4-BAE3-D08742EB3402}"/>
              </a:ext>
            </a:extLst>
          </p:cNvPr>
          <p:cNvCxnSpPr>
            <a:cxnSpLocks/>
          </p:cNvCxnSpPr>
          <p:nvPr/>
        </p:nvCxnSpPr>
        <p:spPr>
          <a:xfrm flipH="1" flipV="1">
            <a:off x="1275623" y="2644268"/>
            <a:ext cx="3535973" cy="378222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3" name="Rectángulo 262">
            <a:extLst>
              <a:ext uri="{FF2B5EF4-FFF2-40B4-BE49-F238E27FC236}">
                <a16:creationId xmlns:a16="http://schemas.microsoft.com/office/drawing/2014/main" id="{96BF2E16-5536-4F06-86C1-89BEBACBEFB0}"/>
              </a:ext>
            </a:extLst>
          </p:cNvPr>
          <p:cNvSpPr/>
          <p:nvPr/>
        </p:nvSpPr>
        <p:spPr>
          <a:xfrm>
            <a:off x="77968" y="5860771"/>
            <a:ext cx="1731848" cy="208954"/>
          </a:xfrm>
          <a:prstGeom prst="rect">
            <a:avLst/>
          </a:prstGeom>
          <a:solidFill>
            <a:schemeClr val="bg1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200" b="1" dirty="0">
                <a:solidFill>
                  <a:schemeClr val="tx1"/>
                </a:solidFill>
              </a:rPr>
              <a:t>Ir a Conectividad 1.0  </a:t>
            </a:r>
          </a:p>
        </p:txBody>
      </p:sp>
      <p:sp>
        <p:nvSpPr>
          <p:cNvPr id="146" name="Rectángulo 145">
            <a:extLst>
              <a:ext uri="{FF2B5EF4-FFF2-40B4-BE49-F238E27FC236}">
                <a16:creationId xmlns:a16="http://schemas.microsoft.com/office/drawing/2014/main" id="{E48DD711-7A27-450E-BA15-322F9F1A3ED8}"/>
              </a:ext>
            </a:extLst>
          </p:cNvPr>
          <p:cNvSpPr/>
          <p:nvPr/>
        </p:nvSpPr>
        <p:spPr>
          <a:xfrm>
            <a:off x="3118001" y="3442732"/>
            <a:ext cx="396000" cy="90000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700" dirty="0" err="1">
                <a:solidFill>
                  <a:schemeClr val="tx1"/>
                </a:solidFill>
              </a:rPr>
              <a:t>clear</a:t>
            </a:r>
            <a:endParaRPr lang="es-CL" sz="700" dirty="0">
              <a:solidFill>
                <a:schemeClr val="tx1"/>
              </a:solidFill>
            </a:endParaRPr>
          </a:p>
        </p:txBody>
      </p:sp>
      <p:sp>
        <p:nvSpPr>
          <p:cNvPr id="151" name="Rectángulo 150">
            <a:extLst>
              <a:ext uri="{FF2B5EF4-FFF2-40B4-BE49-F238E27FC236}">
                <a16:creationId xmlns:a16="http://schemas.microsoft.com/office/drawing/2014/main" id="{7BD6461B-59FE-45A6-ADBD-B54C1B9D11A1}"/>
              </a:ext>
            </a:extLst>
          </p:cNvPr>
          <p:cNvSpPr/>
          <p:nvPr/>
        </p:nvSpPr>
        <p:spPr>
          <a:xfrm>
            <a:off x="3801600" y="6224400"/>
            <a:ext cx="4589654" cy="5257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>
                <a:solidFill>
                  <a:schemeClr val="tx1"/>
                </a:solidFill>
              </a:rPr>
              <a:t>Horizontes Variables</a:t>
            </a:r>
          </a:p>
          <a:p>
            <a:pPr algn="ctr"/>
            <a:r>
              <a:rPr lang="es-CL" b="1" dirty="0">
                <a:solidFill>
                  <a:schemeClr val="tx1"/>
                </a:solidFill>
              </a:rPr>
              <a:t>T=0 &gt; Conectividad &lt; T=horizonte</a:t>
            </a:r>
          </a:p>
        </p:txBody>
      </p:sp>
      <p:sp>
        <p:nvSpPr>
          <p:cNvPr id="155" name="Elipse 154">
            <a:extLst>
              <a:ext uri="{FF2B5EF4-FFF2-40B4-BE49-F238E27FC236}">
                <a16:creationId xmlns:a16="http://schemas.microsoft.com/office/drawing/2014/main" id="{B7966A3E-B9C7-4C4E-9A2F-D8E382483539}"/>
              </a:ext>
            </a:extLst>
          </p:cNvPr>
          <p:cNvSpPr/>
          <p:nvPr/>
        </p:nvSpPr>
        <p:spPr>
          <a:xfrm>
            <a:off x="93276" y="2661880"/>
            <a:ext cx="1808082" cy="9555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400" b="1" dirty="0">
              <a:solidFill>
                <a:schemeClr val="tx1"/>
              </a:solidFill>
            </a:endParaRPr>
          </a:p>
        </p:txBody>
      </p:sp>
      <p:cxnSp>
        <p:nvCxnSpPr>
          <p:cNvPr id="156" name="Conector recto de flecha 155">
            <a:extLst>
              <a:ext uri="{FF2B5EF4-FFF2-40B4-BE49-F238E27FC236}">
                <a16:creationId xmlns:a16="http://schemas.microsoft.com/office/drawing/2014/main" id="{19C26C57-9AFA-4DC9-A23B-433A91AD301B}"/>
              </a:ext>
            </a:extLst>
          </p:cNvPr>
          <p:cNvCxnSpPr>
            <a:cxnSpLocks/>
          </p:cNvCxnSpPr>
          <p:nvPr/>
        </p:nvCxnSpPr>
        <p:spPr>
          <a:xfrm flipH="1" flipV="1">
            <a:off x="1613710" y="3629687"/>
            <a:ext cx="3197885" cy="284784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Elipse 160">
            <a:extLst>
              <a:ext uri="{FF2B5EF4-FFF2-40B4-BE49-F238E27FC236}">
                <a16:creationId xmlns:a16="http://schemas.microsoft.com/office/drawing/2014/main" id="{D4655265-937D-4B75-AC3E-192FCEC953EF}"/>
              </a:ext>
            </a:extLst>
          </p:cNvPr>
          <p:cNvSpPr/>
          <p:nvPr/>
        </p:nvSpPr>
        <p:spPr>
          <a:xfrm>
            <a:off x="93718" y="3405769"/>
            <a:ext cx="1138768" cy="9555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400" b="1" dirty="0">
              <a:solidFill>
                <a:schemeClr val="tx1"/>
              </a:solidFill>
            </a:endParaRPr>
          </a:p>
        </p:txBody>
      </p:sp>
      <p:cxnSp>
        <p:nvCxnSpPr>
          <p:cNvPr id="162" name="Conector recto de flecha 161">
            <a:extLst>
              <a:ext uri="{FF2B5EF4-FFF2-40B4-BE49-F238E27FC236}">
                <a16:creationId xmlns:a16="http://schemas.microsoft.com/office/drawing/2014/main" id="{47428063-D80F-4BB2-8DC2-B6361649E982}"/>
              </a:ext>
            </a:extLst>
          </p:cNvPr>
          <p:cNvCxnSpPr>
            <a:cxnSpLocks/>
          </p:cNvCxnSpPr>
          <p:nvPr/>
        </p:nvCxnSpPr>
        <p:spPr>
          <a:xfrm flipH="1" flipV="1">
            <a:off x="1416521" y="4119785"/>
            <a:ext cx="2878664" cy="236897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437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 animBg="1"/>
      <p:bldP spid="138" grpId="0" animBg="1"/>
      <p:bldP spid="138" grpId="1" animBg="1"/>
      <p:bldP spid="257" grpId="0" animBg="1"/>
      <p:bldP spid="257" grpId="1" animBg="1"/>
      <p:bldP spid="151" grpId="0" animBg="1"/>
      <p:bldP spid="151" grpId="1" animBg="1"/>
      <p:bldP spid="155" grpId="0" animBg="1"/>
      <p:bldP spid="155" grpId="1" animBg="1"/>
      <p:bldP spid="16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ángulo 57">
            <a:extLst>
              <a:ext uri="{FF2B5EF4-FFF2-40B4-BE49-F238E27FC236}">
                <a16:creationId xmlns:a16="http://schemas.microsoft.com/office/drawing/2014/main" id="{28EE0EE0-6A2F-499E-B466-CE8B81177E3F}"/>
              </a:ext>
            </a:extLst>
          </p:cNvPr>
          <p:cNvSpPr/>
          <p:nvPr/>
        </p:nvSpPr>
        <p:spPr>
          <a:xfrm>
            <a:off x="-1" y="6125188"/>
            <a:ext cx="12192000" cy="724446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CL" sz="1000" dirty="0"/>
          </a:p>
        </p:txBody>
      </p:sp>
      <p:sp>
        <p:nvSpPr>
          <p:cNvPr id="179" name="Rectángulo 178">
            <a:extLst>
              <a:ext uri="{FF2B5EF4-FFF2-40B4-BE49-F238E27FC236}">
                <a16:creationId xmlns:a16="http://schemas.microsoft.com/office/drawing/2014/main" id="{BC2ED7F1-B1DD-4202-AE1C-2F16360B76AD}"/>
              </a:ext>
            </a:extLst>
          </p:cNvPr>
          <p:cNvSpPr/>
          <p:nvPr/>
        </p:nvSpPr>
        <p:spPr>
          <a:xfrm>
            <a:off x="3786087" y="737942"/>
            <a:ext cx="832137" cy="4188316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chemeClr val="tx1"/>
              </a:solidFill>
            </a:endParaRPr>
          </a:p>
        </p:txBody>
      </p:sp>
      <p:sp>
        <p:nvSpPr>
          <p:cNvPr id="180" name="Rectángulo 179">
            <a:extLst>
              <a:ext uri="{FF2B5EF4-FFF2-40B4-BE49-F238E27FC236}">
                <a16:creationId xmlns:a16="http://schemas.microsoft.com/office/drawing/2014/main" id="{E4572EC3-4BF6-46A8-8AA9-FFD9A14D3C27}"/>
              </a:ext>
            </a:extLst>
          </p:cNvPr>
          <p:cNvSpPr/>
          <p:nvPr/>
        </p:nvSpPr>
        <p:spPr>
          <a:xfrm>
            <a:off x="3784131" y="5045948"/>
            <a:ext cx="850064" cy="959550"/>
          </a:xfrm>
          <a:prstGeom prst="rect">
            <a:avLst/>
          </a:prstGeom>
          <a:solidFill>
            <a:schemeClr val="bg1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200" b="1" dirty="0">
                <a:solidFill>
                  <a:schemeClr val="tx1"/>
                </a:solidFill>
              </a:rPr>
              <a:t>GUÍA USUARIO</a:t>
            </a:r>
          </a:p>
        </p:txBody>
      </p:sp>
      <p:sp>
        <p:nvSpPr>
          <p:cNvPr id="182" name="Rectángulo 181">
            <a:extLst>
              <a:ext uri="{FF2B5EF4-FFF2-40B4-BE49-F238E27FC236}">
                <a16:creationId xmlns:a16="http://schemas.microsoft.com/office/drawing/2014/main" id="{3C55B52C-EA05-42B2-906E-6D7458DD0065}"/>
              </a:ext>
            </a:extLst>
          </p:cNvPr>
          <p:cNvSpPr/>
          <p:nvPr/>
        </p:nvSpPr>
        <p:spPr>
          <a:xfrm>
            <a:off x="3976524" y="4421698"/>
            <a:ext cx="434815" cy="180000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1000" b="1" dirty="0" err="1">
                <a:solidFill>
                  <a:schemeClr val="tx1"/>
                </a:solidFill>
              </a:rPr>
              <a:t>Máx</a:t>
            </a:r>
            <a:endParaRPr lang="es-CL" sz="1000" b="1" dirty="0">
              <a:solidFill>
                <a:schemeClr val="tx1"/>
              </a:solidFill>
            </a:endParaRPr>
          </a:p>
        </p:txBody>
      </p:sp>
      <p:sp>
        <p:nvSpPr>
          <p:cNvPr id="183" name="Rectángulo 182">
            <a:extLst>
              <a:ext uri="{FF2B5EF4-FFF2-40B4-BE49-F238E27FC236}">
                <a16:creationId xmlns:a16="http://schemas.microsoft.com/office/drawing/2014/main" id="{AF504FBA-48D2-4FA6-B13C-C1A553960FE2}"/>
              </a:ext>
            </a:extLst>
          </p:cNvPr>
          <p:cNvSpPr/>
          <p:nvPr/>
        </p:nvSpPr>
        <p:spPr>
          <a:xfrm>
            <a:off x="3978000" y="4647695"/>
            <a:ext cx="434815" cy="180000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1000" b="1" dirty="0" err="1">
                <a:solidFill>
                  <a:schemeClr val="tx1"/>
                </a:solidFill>
              </a:rPr>
              <a:t>Mín</a:t>
            </a:r>
            <a:endParaRPr lang="es-CL" sz="1000" b="1" dirty="0">
              <a:solidFill>
                <a:schemeClr val="tx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063667A-374F-4C4A-9D85-C400152A38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527" t="16392" r="19830" b="18095"/>
          <a:stretch/>
        </p:blipFill>
        <p:spPr>
          <a:xfrm>
            <a:off x="4811595" y="731703"/>
            <a:ext cx="7300404" cy="5323044"/>
          </a:xfrm>
          <a:prstGeom prst="rect">
            <a:avLst/>
          </a:prstGeom>
        </p:spPr>
      </p:pic>
      <p:sp>
        <p:nvSpPr>
          <p:cNvPr id="250" name="Rectángulo 249">
            <a:extLst>
              <a:ext uri="{FF2B5EF4-FFF2-40B4-BE49-F238E27FC236}">
                <a16:creationId xmlns:a16="http://schemas.microsoft.com/office/drawing/2014/main" id="{119C3180-7CAA-423C-BC01-ECFCD6742B50}"/>
              </a:ext>
            </a:extLst>
          </p:cNvPr>
          <p:cNvSpPr/>
          <p:nvPr/>
        </p:nvSpPr>
        <p:spPr>
          <a:xfrm>
            <a:off x="8280000" y="3420000"/>
            <a:ext cx="180000" cy="180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51" name="Rectángulo 250">
            <a:extLst>
              <a:ext uri="{FF2B5EF4-FFF2-40B4-BE49-F238E27FC236}">
                <a16:creationId xmlns:a16="http://schemas.microsoft.com/office/drawing/2014/main" id="{D7FC1FDC-9DEC-4D48-93B3-44894E083E84}"/>
              </a:ext>
            </a:extLst>
          </p:cNvPr>
          <p:cNvSpPr/>
          <p:nvPr/>
        </p:nvSpPr>
        <p:spPr>
          <a:xfrm>
            <a:off x="8280000" y="3240000"/>
            <a:ext cx="180000" cy="180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52" name="Rectángulo 251">
            <a:extLst>
              <a:ext uri="{FF2B5EF4-FFF2-40B4-BE49-F238E27FC236}">
                <a16:creationId xmlns:a16="http://schemas.microsoft.com/office/drawing/2014/main" id="{F7678534-7D3E-410A-A5D1-444F1F40C587}"/>
              </a:ext>
            </a:extLst>
          </p:cNvPr>
          <p:cNvSpPr/>
          <p:nvPr/>
        </p:nvSpPr>
        <p:spPr>
          <a:xfrm>
            <a:off x="8100000" y="3240000"/>
            <a:ext cx="180000" cy="180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53" name="Rectángulo 252">
            <a:extLst>
              <a:ext uri="{FF2B5EF4-FFF2-40B4-BE49-F238E27FC236}">
                <a16:creationId xmlns:a16="http://schemas.microsoft.com/office/drawing/2014/main" id="{3C5C8377-A0A2-4457-9DF1-69D8273C3E0A}"/>
              </a:ext>
            </a:extLst>
          </p:cNvPr>
          <p:cNvSpPr/>
          <p:nvPr/>
        </p:nvSpPr>
        <p:spPr>
          <a:xfrm>
            <a:off x="8460000" y="3240000"/>
            <a:ext cx="180000" cy="180000"/>
          </a:xfrm>
          <a:prstGeom prst="rect">
            <a:avLst/>
          </a:prstGeom>
          <a:solidFill>
            <a:srgbClr val="92D05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54" name="Rectángulo 253">
            <a:extLst>
              <a:ext uri="{FF2B5EF4-FFF2-40B4-BE49-F238E27FC236}">
                <a16:creationId xmlns:a16="http://schemas.microsoft.com/office/drawing/2014/main" id="{7DDD8970-21AA-4A2F-BCF8-AF7E05A3C1C0}"/>
              </a:ext>
            </a:extLst>
          </p:cNvPr>
          <p:cNvSpPr/>
          <p:nvPr/>
        </p:nvSpPr>
        <p:spPr>
          <a:xfrm>
            <a:off x="8280000" y="3060000"/>
            <a:ext cx="180000" cy="180000"/>
          </a:xfrm>
          <a:prstGeom prst="rect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3" name="Rectángulo 62">
            <a:extLst>
              <a:ext uri="{FF2B5EF4-FFF2-40B4-BE49-F238E27FC236}">
                <a16:creationId xmlns:a16="http://schemas.microsoft.com/office/drawing/2014/main" id="{E798D6DB-16D0-495E-8F7C-62AD1A5BDCAE}"/>
              </a:ext>
            </a:extLst>
          </p:cNvPr>
          <p:cNvSpPr/>
          <p:nvPr/>
        </p:nvSpPr>
        <p:spPr>
          <a:xfrm>
            <a:off x="79999" y="731703"/>
            <a:ext cx="1707703" cy="5052344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chemeClr val="tx1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66D7CC1-2299-40D3-8699-250A3DC37D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331" r="16391" b="83779"/>
          <a:stretch/>
        </p:blipFill>
        <p:spPr>
          <a:xfrm>
            <a:off x="1" y="-7264"/>
            <a:ext cx="12192000" cy="650661"/>
          </a:xfrm>
          <a:prstGeom prst="rect">
            <a:avLst/>
          </a:prstGeom>
        </p:spPr>
      </p:pic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61631338-32BF-46AA-8BB2-7B5E66DF5E7C}"/>
              </a:ext>
            </a:extLst>
          </p:cNvPr>
          <p:cNvCxnSpPr>
            <a:cxnSpLocks/>
          </p:cNvCxnSpPr>
          <p:nvPr/>
        </p:nvCxnSpPr>
        <p:spPr>
          <a:xfrm>
            <a:off x="4811595" y="731703"/>
            <a:ext cx="0" cy="5322867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ángulo 61">
            <a:extLst>
              <a:ext uri="{FF2B5EF4-FFF2-40B4-BE49-F238E27FC236}">
                <a16:creationId xmlns:a16="http://schemas.microsoft.com/office/drawing/2014/main" id="{04F31315-EA06-4BE9-A237-C6DC0C8DED22}"/>
              </a:ext>
            </a:extLst>
          </p:cNvPr>
          <p:cNvSpPr/>
          <p:nvPr/>
        </p:nvSpPr>
        <p:spPr>
          <a:xfrm>
            <a:off x="206859" y="1358157"/>
            <a:ext cx="1251751" cy="23896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L" sz="1000" b="1" dirty="0">
                <a:solidFill>
                  <a:schemeClr val="tx1"/>
                </a:solidFill>
              </a:rPr>
              <a:t>ÁREA de ESTUDIO </a:t>
            </a:r>
          </a:p>
        </p:txBody>
      </p:sp>
      <p:sp>
        <p:nvSpPr>
          <p:cNvPr id="34" name="Diagrama de flujo: combinar 33">
            <a:extLst>
              <a:ext uri="{FF2B5EF4-FFF2-40B4-BE49-F238E27FC236}">
                <a16:creationId xmlns:a16="http://schemas.microsoft.com/office/drawing/2014/main" id="{E05547F7-BED2-4DC4-BB26-512C7881E565}"/>
              </a:ext>
            </a:extLst>
          </p:cNvPr>
          <p:cNvSpPr/>
          <p:nvPr/>
        </p:nvSpPr>
        <p:spPr>
          <a:xfrm>
            <a:off x="1288655" y="1408380"/>
            <a:ext cx="113304" cy="114561"/>
          </a:xfrm>
          <a:prstGeom prst="flowChartMerg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4" name="Rectángulo 63">
            <a:extLst>
              <a:ext uri="{FF2B5EF4-FFF2-40B4-BE49-F238E27FC236}">
                <a16:creationId xmlns:a16="http://schemas.microsoft.com/office/drawing/2014/main" id="{24839BC6-6F62-4056-8393-F6C77602E769}"/>
              </a:ext>
            </a:extLst>
          </p:cNvPr>
          <p:cNvSpPr/>
          <p:nvPr/>
        </p:nvSpPr>
        <p:spPr>
          <a:xfrm>
            <a:off x="206859" y="1605362"/>
            <a:ext cx="1251751" cy="3789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L" sz="800" dirty="0">
                <a:solidFill>
                  <a:srgbClr val="FF0000"/>
                </a:solidFill>
              </a:rPr>
              <a:t>Chiloé</a:t>
            </a:r>
          </a:p>
          <a:p>
            <a:pPr algn="just"/>
            <a:r>
              <a:rPr lang="es-CL" sz="800" dirty="0">
                <a:solidFill>
                  <a:schemeClr val="tx1"/>
                </a:solidFill>
              </a:rPr>
              <a:t>Aysén</a:t>
            </a:r>
          </a:p>
          <a:p>
            <a:pPr algn="just"/>
            <a:r>
              <a:rPr lang="es-CL" sz="800" dirty="0">
                <a:solidFill>
                  <a:schemeClr val="tx1"/>
                </a:solidFill>
              </a:rPr>
              <a:t>Magallanes</a:t>
            </a:r>
          </a:p>
        </p:txBody>
      </p:sp>
      <p:sp>
        <p:nvSpPr>
          <p:cNvPr id="65" name="Rectángulo 64">
            <a:extLst>
              <a:ext uri="{FF2B5EF4-FFF2-40B4-BE49-F238E27FC236}">
                <a16:creationId xmlns:a16="http://schemas.microsoft.com/office/drawing/2014/main" id="{5C567D64-902E-4941-9E22-DCEB205746CB}"/>
              </a:ext>
            </a:extLst>
          </p:cNvPr>
          <p:cNvSpPr/>
          <p:nvPr/>
        </p:nvSpPr>
        <p:spPr>
          <a:xfrm>
            <a:off x="206860" y="2103980"/>
            <a:ext cx="914398" cy="23896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L" sz="1000" b="1" dirty="0">
                <a:solidFill>
                  <a:schemeClr val="tx1"/>
                </a:solidFill>
              </a:rPr>
              <a:t>PARTÍCULA</a:t>
            </a:r>
          </a:p>
        </p:txBody>
      </p:sp>
      <p:sp>
        <p:nvSpPr>
          <p:cNvPr id="66" name="Diagrama de flujo: combinar 65">
            <a:extLst>
              <a:ext uri="{FF2B5EF4-FFF2-40B4-BE49-F238E27FC236}">
                <a16:creationId xmlns:a16="http://schemas.microsoft.com/office/drawing/2014/main" id="{670670E4-C55A-4C7B-B0D1-0487A25CD08B}"/>
              </a:ext>
            </a:extLst>
          </p:cNvPr>
          <p:cNvSpPr/>
          <p:nvPr/>
        </p:nvSpPr>
        <p:spPr>
          <a:xfrm>
            <a:off x="951303" y="2156054"/>
            <a:ext cx="113304" cy="114561"/>
          </a:xfrm>
          <a:prstGeom prst="flowChartMerg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7" name="Rectángulo 66">
            <a:extLst>
              <a:ext uri="{FF2B5EF4-FFF2-40B4-BE49-F238E27FC236}">
                <a16:creationId xmlns:a16="http://schemas.microsoft.com/office/drawing/2014/main" id="{77117A70-94C1-4A2F-9274-95091DEE924F}"/>
              </a:ext>
            </a:extLst>
          </p:cNvPr>
          <p:cNvSpPr/>
          <p:nvPr/>
        </p:nvSpPr>
        <p:spPr>
          <a:xfrm>
            <a:off x="206859" y="2351185"/>
            <a:ext cx="914399" cy="3789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L" sz="800" dirty="0">
                <a:solidFill>
                  <a:schemeClr val="tx1"/>
                </a:solidFill>
              </a:rPr>
              <a:t>Inerte</a:t>
            </a:r>
          </a:p>
          <a:p>
            <a:pPr algn="just"/>
            <a:r>
              <a:rPr lang="es-CL" sz="800" dirty="0">
                <a:solidFill>
                  <a:srgbClr val="FF0000"/>
                </a:solidFill>
              </a:rPr>
              <a:t>ISAv</a:t>
            </a:r>
          </a:p>
          <a:p>
            <a:pPr algn="just"/>
            <a:r>
              <a:rPr lang="es-CL" sz="800" dirty="0">
                <a:solidFill>
                  <a:schemeClr val="tx1"/>
                </a:solidFill>
              </a:rPr>
              <a:t>Cáligus</a:t>
            </a:r>
          </a:p>
        </p:txBody>
      </p:sp>
      <p:sp>
        <p:nvSpPr>
          <p:cNvPr id="71" name="Rectángulo 70">
            <a:extLst>
              <a:ext uri="{FF2B5EF4-FFF2-40B4-BE49-F238E27FC236}">
                <a16:creationId xmlns:a16="http://schemas.microsoft.com/office/drawing/2014/main" id="{E5C1FF03-D6C9-4F57-BC6C-BAABE0DE258A}"/>
              </a:ext>
            </a:extLst>
          </p:cNvPr>
          <p:cNvSpPr/>
          <p:nvPr/>
        </p:nvSpPr>
        <p:spPr>
          <a:xfrm>
            <a:off x="226675" y="2830007"/>
            <a:ext cx="1436121" cy="23896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L" sz="1000" b="1" dirty="0">
                <a:solidFill>
                  <a:schemeClr val="tx1"/>
                </a:solidFill>
              </a:rPr>
              <a:t>TIEMPO DISPERSIÓN</a:t>
            </a:r>
          </a:p>
        </p:txBody>
      </p:sp>
      <p:sp>
        <p:nvSpPr>
          <p:cNvPr id="72" name="Diagrama de flujo: combinar 71">
            <a:extLst>
              <a:ext uri="{FF2B5EF4-FFF2-40B4-BE49-F238E27FC236}">
                <a16:creationId xmlns:a16="http://schemas.microsoft.com/office/drawing/2014/main" id="{25D50CB1-B56F-447B-AB9D-90D65834E848}"/>
              </a:ext>
            </a:extLst>
          </p:cNvPr>
          <p:cNvSpPr/>
          <p:nvPr/>
        </p:nvSpPr>
        <p:spPr>
          <a:xfrm>
            <a:off x="1481445" y="2880509"/>
            <a:ext cx="113304" cy="114561"/>
          </a:xfrm>
          <a:prstGeom prst="flowChartMerg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3" name="Rectángulo 72">
            <a:extLst>
              <a:ext uri="{FF2B5EF4-FFF2-40B4-BE49-F238E27FC236}">
                <a16:creationId xmlns:a16="http://schemas.microsoft.com/office/drawing/2014/main" id="{EBDBC720-3B64-4229-A38D-7048D0E1506C}"/>
              </a:ext>
            </a:extLst>
          </p:cNvPr>
          <p:cNvSpPr/>
          <p:nvPr/>
        </p:nvSpPr>
        <p:spPr>
          <a:xfrm>
            <a:off x="237600" y="3078011"/>
            <a:ext cx="1404000" cy="3789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CL" sz="800" dirty="0">
              <a:solidFill>
                <a:schemeClr val="tx1"/>
              </a:solidFill>
            </a:endParaRPr>
          </a:p>
        </p:txBody>
      </p:sp>
      <p:sp>
        <p:nvSpPr>
          <p:cNvPr id="74" name="Rectángulo 73">
            <a:extLst>
              <a:ext uri="{FF2B5EF4-FFF2-40B4-BE49-F238E27FC236}">
                <a16:creationId xmlns:a16="http://schemas.microsoft.com/office/drawing/2014/main" id="{9200AC07-78E6-438A-839D-C24CA8E583A7}"/>
              </a:ext>
            </a:extLst>
          </p:cNvPr>
          <p:cNvSpPr/>
          <p:nvPr/>
        </p:nvSpPr>
        <p:spPr>
          <a:xfrm>
            <a:off x="274696" y="3108886"/>
            <a:ext cx="1323310" cy="15955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L" sz="600" b="1" dirty="0">
                <a:solidFill>
                  <a:schemeClr val="tx1"/>
                </a:solidFill>
              </a:rPr>
              <a:t>Sólo aplica para partículas inertes</a:t>
            </a:r>
          </a:p>
        </p:txBody>
      </p:sp>
      <p:sp>
        <p:nvSpPr>
          <p:cNvPr id="75" name="Rectángulo 74">
            <a:extLst>
              <a:ext uri="{FF2B5EF4-FFF2-40B4-BE49-F238E27FC236}">
                <a16:creationId xmlns:a16="http://schemas.microsoft.com/office/drawing/2014/main" id="{B912A98F-1E24-48E4-A947-FF491F7A2C89}"/>
              </a:ext>
            </a:extLst>
          </p:cNvPr>
          <p:cNvSpPr/>
          <p:nvPr/>
        </p:nvSpPr>
        <p:spPr>
          <a:xfrm>
            <a:off x="274695" y="3298868"/>
            <a:ext cx="354993" cy="1268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L" sz="700" b="1" dirty="0">
                <a:solidFill>
                  <a:schemeClr val="tx1"/>
                </a:solidFill>
              </a:rPr>
              <a:t>Días</a:t>
            </a:r>
          </a:p>
        </p:txBody>
      </p:sp>
      <p:sp>
        <p:nvSpPr>
          <p:cNvPr id="76" name="Rectángulo 75">
            <a:extLst>
              <a:ext uri="{FF2B5EF4-FFF2-40B4-BE49-F238E27FC236}">
                <a16:creationId xmlns:a16="http://schemas.microsoft.com/office/drawing/2014/main" id="{221D57DC-3285-4832-B390-3BDF7E6256E3}"/>
              </a:ext>
            </a:extLst>
          </p:cNvPr>
          <p:cNvSpPr/>
          <p:nvPr/>
        </p:nvSpPr>
        <p:spPr>
          <a:xfrm>
            <a:off x="629690" y="3298868"/>
            <a:ext cx="207483" cy="1268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CL" sz="600" dirty="0">
              <a:solidFill>
                <a:schemeClr val="tx1"/>
              </a:solidFill>
            </a:endParaRPr>
          </a:p>
        </p:txBody>
      </p:sp>
      <p:sp>
        <p:nvSpPr>
          <p:cNvPr id="77" name="Rectángulo 76">
            <a:extLst>
              <a:ext uri="{FF2B5EF4-FFF2-40B4-BE49-F238E27FC236}">
                <a16:creationId xmlns:a16="http://schemas.microsoft.com/office/drawing/2014/main" id="{1C90B923-62C3-4CC5-93B1-6756198820EF}"/>
              </a:ext>
            </a:extLst>
          </p:cNvPr>
          <p:cNvSpPr/>
          <p:nvPr/>
        </p:nvSpPr>
        <p:spPr>
          <a:xfrm>
            <a:off x="954543" y="3298868"/>
            <a:ext cx="427015" cy="1268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L" sz="700" b="1" dirty="0">
                <a:solidFill>
                  <a:schemeClr val="tx1"/>
                </a:solidFill>
              </a:rPr>
              <a:t>Horas</a:t>
            </a:r>
          </a:p>
        </p:txBody>
      </p:sp>
      <p:sp>
        <p:nvSpPr>
          <p:cNvPr id="78" name="Rectángulo 77">
            <a:extLst>
              <a:ext uri="{FF2B5EF4-FFF2-40B4-BE49-F238E27FC236}">
                <a16:creationId xmlns:a16="http://schemas.microsoft.com/office/drawing/2014/main" id="{8ECA941D-6FB8-47BC-B3ED-DD5DACD322AF}"/>
              </a:ext>
            </a:extLst>
          </p:cNvPr>
          <p:cNvSpPr/>
          <p:nvPr/>
        </p:nvSpPr>
        <p:spPr>
          <a:xfrm>
            <a:off x="1377704" y="3298868"/>
            <a:ext cx="207483" cy="1268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CL" sz="600" dirty="0">
              <a:solidFill>
                <a:schemeClr val="tx1"/>
              </a:solidFill>
            </a:endParaRPr>
          </a:p>
        </p:txBody>
      </p:sp>
      <p:sp>
        <p:nvSpPr>
          <p:cNvPr id="79" name="Diagrama de flujo: combinar 78">
            <a:extLst>
              <a:ext uri="{FF2B5EF4-FFF2-40B4-BE49-F238E27FC236}">
                <a16:creationId xmlns:a16="http://schemas.microsoft.com/office/drawing/2014/main" id="{18BE9506-A0CB-4257-9E91-2297A716E8D6}"/>
              </a:ext>
            </a:extLst>
          </p:cNvPr>
          <p:cNvSpPr/>
          <p:nvPr/>
        </p:nvSpPr>
        <p:spPr>
          <a:xfrm>
            <a:off x="684000" y="3321239"/>
            <a:ext cx="72000" cy="72000"/>
          </a:xfrm>
          <a:prstGeom prst="flowChartMerg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0" name="Diagrama de flujo: combinar 79">
            <a:extLst>
              <a:ext uri="{FF2B5EF4-FFF2-40B4-BE49-F238E27FC236}">
                <a16:creationId xmlns:a16="http://schemas.microsoft.com/office/drawing/2014/main" id="{EB79B1BD-66F1-4AB1-8DDA-FCBC7B47B226}"/>
              </a:ext>
            </a:extLst>
          </p:cNvPr>
          <p:cNvSpPr/>
          <p:nvPr/>
        </p:nvSpPr>
        <p:spPr>
          <a:xfrm>
            <a:off x="1440000" y="3321239"/>
            <a:ext cx="72000" cy="72000"/>
          </a:xfrm>
          <a:prstGeom prst="flowChartMerg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1" name="Rectángulo 80">
            <a:extLst>
              <a:ext uri="{FF2B5EF4-FFF2-40B4-BE49-F238E27FC236}">
                <a16:creationId xmlns:a16="http://schemas.microsoft.com/office/drawing/2014/main" id="{FC1808FE-35ED-432A-A5D5-9FFD08B9130A}"/>
              </a:ext>
            </a:extLst>
          </p:cNvPr>
          <p:cNvSpPr/>
          <p:nvPr/>
        </p:nvSpPr>
        <p:spPr>
          <a:xfrm>
            <a:off x="206859" y="3569066"/>
            <a:ext cx="914399" cy="2324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L" sz="1000" b="1" dirty="0">
                <a:solidFill>
                  <a:schemeClr val="tx1"/>
                </a:solidFill>
              </a:rPr>
              <a:t>ESCENARIO</a:t>
            </a:r>
          </a:p>
        </p:txBody>
      </p:sp>
      <p:sp>
        <p:nvSpPr>
          <p:cNvPr id="82" name="Diagrama de flujo: combinar 81">
            <a:extLst>
              <a:ext uri="{FF2B5EF4-FFF2-40B4-BE49-F238E27FC236}">
                <a16:creationId xmlns:a16="http://schemas.microsoft.com/office/drawing/2014/main" id="{8BAD4C08-2BCB-4374-A1DD-2975F4855CFF}"/>
              </a:ext>
            </a:extLst>
          </p:cNvPr>
          <p:cNvSpPr/>
          <p:nvPr/>
        </p:nvSpPr>
        <p:spPr>
          <a:xfrm>
            <a:off x="951303" y="3620112"/>
            <a:ext cx="113304" cy="114561"/>
          </a:xfrm>
          <a:prstGeom prst="flowChartMerg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3" name="Rectángulo 82">
            <a:extLst>
              <a:ext uri="{FF2B5EF4-FFF2-40B4-BE49-F238E27FC236}">
                <a16:creationId xmlns:a16="http://schemas.microsoft.com/office/drawing/2014/main" id="{1AAD4F92-FC09-4CFA-A481-6FA9F8A03062}"/>
              </a:ext>
            </a:extLst>
          </p:cNvPr>
          <p:cNvSpPr/>
          <p:nvPr/>
        </p:nvSpPr>
        <p:spPr>
          <a:xfrm>
            <a:off x="206859" y="3816271"/>
            <a:ext cx="914399" cy="3789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L" sz="800" dirty="0">
                <a:solidFill>
                  <a:schemeClr val="tx1"/>
                </a:solidFill>
              </a:rPr>
              <a:t>Invierno</a:t>
            </a:r>
          </a:p>
          <a:p>
            <a:pPr algn="just"/>
            <a:r>
              <a:rPr lang="es-CL" sz="800" dirty="0">
                <a:solidFill>
                  <a:schemeClr val="tx1"/>
                </a:solidFill>
              </a:rPr>
              <a:t>Verano</a:t>
            </a:r>
          </a:p>
          <a:p>
            <a:pPr algn="just"/>
            <a:r>
              <a:rPr lang="es-CL" sz="800" dirty="0">
                <a:solidFill>
                  <a:srgbClr val="FF0000"/>
                </a:solidFill>
              </a:rPr>
              <a:t>Año Completo</a:t>
            </a:r>
          </a:p>
        </p:txBody>
      </p:sp>
      <p:sp>
        <p:nvSpPr>
          <p:cNvPr id="84" name="Rectángulo 83">
            <a:extLst>
              <a:ext uri="{FF2B5EF4-FFF2-40B4-BE49-F238E27FC236}">
                <a16:creationId xmlns:a16="http://schemas.microsoft.com/office/drawing/2014/main" id="{81D65E6A-7E60-462F-9678-41BC20F972C5}"/>
              </a:ext>
            </a:extLst>
          </p:cNvPr>
          <p:cNvSpPr/>
          <p:nvPr/>
        </p:nvSpPr>
        <p:spPr>
          <a:xfrm>
            <a:off x="226675" y="4293051"/>
            <a:ext cx="1151029" cy="2324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L" sz="1000" b="1" dirty="0">
                <a:solidFill>
                  <a:schemeClr val="tx1"/>
                </a:solidFill>
              </a:rPr>
              <a:t>PROFUNDIDAD</a:t>
            </a:r>
          </a:p>
        </p:txBody>
      </p:sp>
      <p:sp>
        <p:nvSpPr>
          <p:cNvPr id="85" name="Diagrama de flujo: combinar 84">
            <a:extLst>
              <a:ext uri="{FF2B5EF4-FFF2-40B4-BE49-F238E27FC236}">
                <a16:creationId xmlns:a16="http://schemas.microsoft.com/office/drawing/2014/main" id="{269B9362-BCE0-4516-B289-12AABCE300D4}"/>
              </a:ext>
            </a:extLst>
          </p:cNvPr>
          <p:cNvSpPr/>
          <p:nvPr/>
        </p:nvSpPr>
        <p:spPr>
          <a:xfrm>
            <a:off x="1190663" y="4345690"/>
            <a:ext cx="113304" cy="114561"/>
          </a:xfrm>
          <a:prstGeom prst="flowChartMerg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6" name="Rectángulo 85">
            <a:extLst>
              <a:ext uri="{FF2B5EF4-FFF2-40B4-BE49-F238E27FC236}">
                <a16:creationId xmlns:a16="http://schemas.microsoft.com/office/drawing/2014/main" id="{12D8DB52-F1C7-497F-AAAD-CB9093D22F96}"/>
              </a:ext>
            </a:extLst>
          </p:cNvPr>
          <p:cNvSpPr/>
          <p:nvPr/>
        </p:nvSpPr>
        <p:spPr>
          <a:xfrm>
            <a:off x="223705" y="4544128"/>
            <a:ext cx="1151029" cy="3789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L" sz="800" dirty="0">
                <a:solidFill>
                  <a:schemeClr val="tx1"/>
                </a:solidFill>
              </a:rPr>
              <a:t>Superficie (0 m)</a:t>
            </a:r>
          </a:p>
          <a:p>
            <a:pPr algn="just"/>
            <a:r>
              <a:rPr lang="es-CL" sz="800" dirty="0">
                <a:solidFill>
                  <a:schemeClr val="tx1"/>
                </a:solidFill>
              </a:rPr>
              <a:t>30 m</a:t>
            </a:r>
          </a:p>
          <a:p>
            <a:pPr algn="just"/>
            <a:r>
              <a:rPr lang="es-CL" sz="800" dirty="0">
                <a:solidFill>
                  <a:srgbClr val="FF0000"/>
                </a:solidFill>
              </a:rPr>
              <a:t>Columna Agua 0-30 m</a:t>
            </a:r>
          </a:p>
        </p:txBody>
      </p:sp>
      <p:sp>
        <p:nvSpPr>
          <p:cNvPr id="87" name="Rectángulo 86">
            <a:extLst>
              <a:ext uri="{FF2B5EF4-FFF2-40B4-BE49-F238E27FC236}">
                <a16:creationId xmlns:a16="http://schemas.microsoft.com/office/drawing/2014/main" id="{5E064ED8-FF4C-432E-A883-0E6C968C172F}"/>
              </a:ext>
            </a:extLst>
          </p:cNvPr>
          <p:cNvSpPr/>
          <p:nvPr/>
        </p:nvSpPr>
        <p:spPr>
          <a:xfrm>
            <a:off x="219346" y="5045948"/>
            <a:ext cx="1436121" cy="2422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L" sz="1000" b="1" dirty="0">
                <a:solidFill>
                  <a:schemeClr val="tx1"/>
                </a:solidFill>
              </a:rPr>
              <a:t>DISPERSIÓN</a:t>
            </a:r>
          </a:p>
        </p:txBody>
      </p:sp>
      <p:sp>
        <p:nvSpPr>
          <p:cNvPr id="88" name="Diagrama de flujo: combinar 87">
            <a:extLst>
              <a:ext uri="{FF2B5EF4-FFF2-40B4-BE49-F238E27FC236}">
                <a16:creationId xmlns:a16="http://schemas.microsoft.com/office/drawing/2014/main" id="{FCE8C39C-F30C-4C13-893F-0552424510F7}"/>
              </a:ext>
            </a:extLst>
          </p:cNvPr>
          <p:cNvSpPr/>
          <p:nvPr/>
        </p:nvSpPr>
        <p:spPr>
          <a:xfrm>
            <a:off x="1460715" y="5100299"/>
            <a:ext cx="113304" cy="114561"/>
          </a:xfrm>
          <a:prstGeom prst="flowChartMerg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9" name="Rectángulo 88">
            <a:extLst>
              <a:ext uri="{FF2B5EF4-FFF2-40B4-BE49-F238E27FC236}">
                <a16:creationId xmlns:a16="http://schemas.microsoft.com/office/drawing/2014/main" id="{DA4CA006-1F1F-4B85-BAED-1B51D277FE9D}"/>
              </a:ext>
            </a:extLst>
          </p:cNvPr>
          <p:cNvSpPr/>
          <p:nvPr/>
        </p:nvSpPr>
        <p:spPr>
          <a:xfrm>
            <a:off x="219346" y="5293153"/>
            <a:ext cx="1436121" cy="3789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L" sz="800" dirty="0">
                <a:solidFill>
                  <a:srgbClr val="FF0000"/>
                </a:solidFill>
              </a:rPr>
              <a:t>Downstream</a:t>
            </a:r>
            <a:r>
              <a:rPr lang="es-CL" sz="800" dirty="0">
                <a:solidFill>
                  <a:schemeClr val="tx1"/>
                </a:solidFill>
              </a:rPr>
              <a:t> (hacia dónde va)</a:t>
            </a:r>
          </a:p>
          <a:p>
            <a:pPr algn="just"/>
            <a:r>
              <a:rPr lang="es-CL" sz="800" dirty="0">
                <a:solidFill>
                  <a:schemeClr val="tx1"/>
                </a:solidFill>
              </a:rPr>
              <a:t>Upstream (de dónde viene)</a:t>
            </a:r>
          </a:p>
        </p:txBody>
      </p:sp>
      <p:sp>
        <p:nvSpPr>
          <p:cNvPr id="90" name="Rectángulo 89">
            <a:extLst>
              <a:ext uri="{FF2B5EF4-FFF2-40B4-BE49-F238E27FC236}">
                <a16:creationId xmlns:a16="http://schemas.microsoft.com/office/drawing/2014/main" id="{D60BA9C2-63DD-4EF1-B07C-367FC4B0F14E}"/>
              </a:ext>
            </a:extLst>
          </p:cNvPr>
          <p:cNvSpPr/>
          <p:nvPr/>
        </p:nvSpPr>
        <p:spPr>
          <a:xfrm>
            <a:off x="1942311" y="739365"/>
            <a:ext cx="1698558" cy="4178989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chemeClr val="tx1"/>
              </a:solidFill>
            </a:endParaRPr>
          </a:p>
        </p:txBody>
      </p:sp>
      <p:sp>
        <p:nvSpPr>
          <p:cNvPr id="95" name="Rectángulo 94">
            <a:extLst>
              <a:ext uri="{FF2B5EF4-FFF2-40B4-BE49-F238E27FC236}">
                <a16:creationId xmlns:a16="http://schemas.microsoft.com/office/drawing/2014/main" id="{C3DBD588-3B6C-4891-92C1-7A87BEFDE2D0}"/>
              </a:ext>
            </a:extLst>
          </p:cNvPr>
          <p:cNvSpPr/>
          <p:nvPr/>
        </p:nvSpPr>
        <p:spPr>
          <a:xfrm>
            <a:off x="2029893" y="1308880"/>
            <a:ext cx="1536971" cy="23896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L" sz="1000" b="1" dirty="0">
                <a:solidFill>
                  <a:schemeClr val="tx1"/>
                </a:solidFill>
              </a:rPr>
              <a:t>Eval PROBABILIDAD</a:t>
            </a:r>
          </a:p>
        </p:txBody>
      </p:sp>
      <p:sp>
        <p:nvSpPr>
          <p:cNvPr id="96" name="Diagrama de flujo: combinar 95">
            <a:extLst>
              <a:ext uri="{FF2B5EF4-FFF2-40B4-BE49-F238E27FC236}">
                <a16:creationId xmlns:a16="http://schemas.microsoft.com/office/drawing/2014/main" id="{DBA9D406-BEED-4841-B676-F1B49DEAB9BB}"/>
              </a:ext>
            </a:extLst>
          </p:cNvPr>
          <p:cNvSpPr/>
          <p:nvPr/>
        </p:nvSpPr>
        <p:spPr>
          <a:xfrm>
            <a:off x="3350990" y="1360662"/>
            <a:ext cx="113304" cy="114561"/>
          </a:xfrm>
          <a:prstGeom prst="flowChartMerg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7" name="Rectángulo 96">
            <a:extLst>
              <a:ext uri="{FF2B5EF4-FFF2-40B4-BE49-F238E27FC236}">
                <a16:creationId xmlns:a16="http://schemas.microsoft.com/office/drawing/2014/main" id="{AD1EC46C-4E00-4BA5-9C35-047B70EDB4D8}"/>
              </a:ext>
            </a:extLst>
          </p:cNvPr>
          <p:cNvSpPr/>
          <p:nvPr/>
        </p:nvSpPr>
        <p:spPr>
          <a:xfrm>
            <a:off x="2015306" y="1538241"/>
            <a:ext cx="1574139" cy="270165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CL" sz="1000" dirty="0">
              <a:solidFill>
                <a:schemeClr val="tx1"/>
              </a:solidFill>
            </a:endParaRPr>
          </a:p>
          <a:p>
            <a:pPr algn="just"/>
            <a:endParaRPr lang="es-CL" sz="1000" dirty="0">
              <a:solidFill>
                <a:schemeClr val="tx1"/>
              </a:solidFill>
            </a:endParaRPr>
          </a:p>
          <a:p>
            <a:pPr algn="just"/>
            <a:endParaRPr lang="es-CL" sz="1000" dirty="0">
              <a:solidFill>
                <a:schemeClr val="tx1"/>
              </a:solidFill>
            </a:endParaRPr>
          </a:p>
          <a:p>
            <a:pPr algn="just"/>
            <a:endParaRPr lang="es-CL" sz="1000" dirty="0">
              <a:solidFill>
                <a:schemeClr val="tx1"/>
              </a:solidFill>
            </a:endParaRPr>
          </a:p>
        </p:txBody>
      </p:sp>
      <p:sp>
        <p:nvSpPr>
          <p:cNvPr id="99" name="Rectángulo 98">
            <a:extLst>
              <a:ext uri="{FF2B5EF4-FFF2-40B4-BE49-F238E27FC236}">
                <a16:creationId xmlns:a16="http://schemas.microsoft.com/office/drawing/2014/main" id="{44FC1DA4-5C5B-4AA3-B8F9-9B9821ED12FE}"/>
              </a:ext>
            </a:extLst>
          </p:cNvPr>
          <p:cNvSpPr/>
          <p:nvPr/>
        </p:nvSpPr>
        <p:spPr>
          <a:xfrm>
            <a:off x="149296" y="828781"/>
            <a:ext cx="1559965" cy="424449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200" b="1" dirty="0">
                <a:solidFill>
                  <a:schemeClr val="tx1"/>
                </a:solidFill>
              </a:rPr>
              <a:t>SELECCIONE TIPO DE CONECTIVIDAD</a:t>
            </a:r>
          </a:p>
        </p:txBody>
      </p:sp>
      <p:sp>
        <p:nvSpPr>
          <p:cNvPr id="101" name="Rectángulo 100">
            <a:extLst>
              <a:ext uri="{FF2B5EF4-FFF2-40B4-BE49-F238E27FC236}">
                <a16:creationId xmlns:a16="http://schemas.microsoft.com/office/drawing/2014/main" id="{429D42E6-4D53-415D-8CFB-B38EF81ED16F}"/>
              </a:ext>
            </a:extLst>
          </p:cNvPr>
          <p:cNvSpPr/>
          <p:nvPr/>
        </p:nvSpPr>
        <p:spPr>
          <a:xfrm>
            <a:off x="2000704" y="818341"/>
            <a:ext cx="1559965" cy="424449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200" b="1" dirty="0">
                <a:solidFill>
                  <a:schemeClr val="tx1"/>
                </a:solidFill>
              </a:rPr>
              <a:t>SELECCIONE TIPO DE RESULTADOS</a:t>
            </a:r>
          </a:p>
        </p:txBody>
      </p:sp>
      <p:sp>
        <p:nvSpPr>
          <p:cNvPr id="103" name="Rectángulo 102">
            <a:extLst>
              <a:ext uri="{FF2B5EF4-FFF2-40B4-BE49-F238E27FC236}">
                <a16:creationId xmlns:a16="http://schemas.microsoft.com/office/drawing/2014/main" id="{ADFF2770-59C1-4691-AD26-3EE33EF3DAF7}"/>
              </a:ext>
            </a:extLst>
          </p:cNvPr>
          <p:cNvSpPr/>
          <p:nvPr/>
        </p:nvSpPr>
        <p:spPr>
          <a:xfrm>
            <a:off x="2081046" y="1604898"/>
            <a:ext cx="1434401" cy="237398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L" sz="1000" b="1" dirty="0">
                <a:solidFill>
                  <a:schemeClr val="tx1"/>
                </a:solidFill>
              </a:rPr>
              <a:t># Box individual</a:t>
            </a:r>
          </a:p>
        </p:txBody>
      </p:sp>
      <p:sp>
        <p:nvSpPr>
          <p:cNvPr id="104" name="Rectángulo 103">
            <a:extLst>
              <a:ext uri="{FF2B5EF4-FFF2-40B4-BE49-F238E27FC236}">
                <a16:creationId xmlns:a16="http://schemas.microsoft.com/office/drawing/2014/main" id="{0DAA3DD1-6E74-4D2C-A1F9-4E7F44CB6CB9}"/>
              </a:ext>
            </a:extLst>
          </p:cNvPr>
          <p:cNvSpPr/>
          <p:nvPr/>
        </p:nvSpPr>
        <p:spPr>
          <a:xfrm>
            <a:off x="2074322" y="2250339"/>
            <a:ext cx="1434401" cy="237398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L" sz="1000" b="1" dirty="0">
                <a:solidFill>
                  <a:schemeClr val="tx1"/>
                </a:solidFill>
              </a:rPr>
              <a:t># Agrupación boxes</a:t>
            </a:r>
          </a:p>
        </p:txBody>
      </p:sp>
      <p:sp>
        <p:nvSpPr>
          <p:cNvPr id="105" name="Diagrama de flujo: combinar 104">
            <a:extLst>
              <a:ext uri="{FF2B5EF4-FFF2-40B4-BE49-F238E27FC236}">
                <a16:creationId xmlns:a16="http://schemas.microsoft.com/office/drawing/2014/main" id="{FCD0018A-68AA-4078-B571-4A8FFDB901DE}"/>
              </a:ext>
            </a:extLst>
          </p:cNvPr>
          <p:cNvSpPr/>
          <p:nvPr/>
        </p:nvSpPr>
        <p:spPr>
          <a:xfrm>
            <a:off x="3338768" y="2303753"/>
            <a:ext cx="113304" cy="114561"/>
          </a:xfrm>
          <a:prstGeom prst="flowChartMerg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8" name="Rectángulo 107">
            <a:extLst>
              <a:ext uri="{FF2B5EF4-FFF2-40B4-BE49-F238E27FC236}">
                <a16:creationId xmlns:a16="http://schemas.microsoft.com/office/drawing/2014/main" id="{160AB15F-D5F2-4F8A-9E6C-AF1629391419}"/>
              </a:ext>
            </a:extLst>
          </p:cNvPr>
          <p:cNvSpPr/>
          <p:nvPr/>
        </p:nvSpPr>
        <p:spPr>
          <a:xfrm>
            <a:off x="3335408" y="2487737"/>
            <a:ext cx="180000" cy="180000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1" name="Rectángulo 110">
            <a:extLst>
              <a:ext uri="{FF2B5EF4-FFF2-40B4-BE49-F238E27FC236}">
                <a16:creationId xmlns:a16="http://schemas.microsoft.com/office/drawing/2014/main" id="{E0E1D009-DA6F-4AC1-9AC8-3996578E6E9E}"/>
              </a:ext>
            </a:extLst>
          </p:cNvPr>
          <p:cNvSpPr/>
          <p:nvPr/>
        </p:nvSpPr>
        <p:spPr>
          <a:xfrm>
            <a:off x="2255408" y="2841731"/>
            <a:ext cx="1080000" cy="180000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800" b="1" dirty="0" err="1">
                <a:solidFill>
                  <a:schemeClr val="tx1"/>
                </a:solidFill>
              </a:rPr>
              <a:t>User</a:t>
            </a:r>
            <a:r>
              <a:rPr lang="es-CL" sz="800" b="1" dirty="0">
                <a:solidFill>
                  <a:schemeClr val="tx1"/>
                </a:solidFill>
              </a:rPr>
              <a:t> </a:t>
            </a:r>
            <a:r>
              <a:rPr lang="es-CL" sz="800" b="1" dirty="0" err="1">
                <a:solidFill>
                  <a:schemeClr val="tx1"/>
                </a:solidFill>
              </a:rPr>
              <a:t>defined</a:t>
            </a:r>
            <a:endParaRPr lang="es-CL" sz="800" b="1" dirty="0">
              <a:solidFill>
                <a:schemeClr val="tx1"/>
              </a:solidFill>
            </a:endParaRPr>
          </a:p>
        </p:txBody>
      </p:sp>
      <p:sp>
        <p:nvSpPr>
          <p:cNvPr id="116" name="Rectángulo 115">
            <a:extLst>
              <a:ext uri="{FF2B5EF4-FFF2-40B4-BE49-F238E27FC236}">
                <a16:creationId xmlns:a16="http://schemas.microsoft.com/office/drawing/2014/main" id="{FE0AA5FC-D774-423E-8170-D59FC8198462}"/>
              </a:ext>
            </a:extLst>
          </p:cNvPr>
          <p:cNvSpPr/>
          <p:nvPr/>
        </p:nvSpPr>
        <p:spPr>
          <a:xfrm>
            <a:off x="3867178" y="828232"/>
            <a:ext cx="671793" cy="424449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200" b="1" dirty="0">
                <a:solidFill>
                  <a:schemeClr val="tx1"/>
                </a:solidFill>
              </a:rPr>
              <a:t>PALETA</a:t>
            </a:r>
          </a:p>
        </p:txBody>
      </p:sp>
      <p:pic>
        <p:nvPicPr>
          <p:cNvPr id="117" name="Imagen 116">
            <a:extLst>
              <a:ext uri="{FF2B5EF4-FFF2-40B4-BE49-F238E27FC236}">
                <a16:creationId xmlns:a16="http://schemas.microsoft.com/office/drawing/2014/main" id="{8E76C6F8-5DD9-4A10-8881-C4ADFC3FD8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862" t="59613" r="43308" b="28430"/>
          <a:stretch/>
        </p:blipFill>
        <p:spPr>
          <a:xfrm rot="10800000">
            <a:off x="4268212" y="1369813"/>
            <a:ext cx="297731" cy="2688059"/>
          </a:xfrm>
          <a:prstGeom prst="rect">
            <a:avLst/>
          </a:prstGeom>
        </p:spPr>
      </p:pic>
      <p:sp>
        <p:nvSpPr>
          <p:cNvPr id="118" name="Rectángulo 117">
            <a:extLst>
              <a:ext uri="{FF2B5EF4-FFF2-40B4-BE49-F238E27FC236}">
                <a16:creationId xmlns:a16="http://schemas.microsoft.com/office/drawing/2014/main" id="{26FB0FEE-6A58-4503-84A5-89D55451C898}"/>
              </a:ext>
            </a:extLst>
          </p:cNvPr>
          <p:cNvSpPr/>
          <p:nvPr/>
        </p:nvSpPr>
        <p:spPr>
          <a:xfrm>
            <a:off x="3823337" y="1477641"/>
            <a:ext cx="506747" cy="169232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800" b="1" dirty="0">
                <a:solidFill>
                  <a:schemeClr val="tx1"/>
                </a:solidFill>
              </a:rPr>
              <a:t>100-90</a:t>
            </a:r>
          </a:p>
        </p:txBody>
      </p:sp>
      <p:sp>
        <p:nvSpPr>
          <p:cNvPr id="119" name="Rectángulo 118">
            <a:extLst>
              <a:ext uri="{FF2B5EF4-FFF2-40B4-BE49-F238E27FC236}">
                <a16:creationId xmlns:a16="http://schemas.microsoft.com/office/drawing/2014/main" id="{FAE4B42B-4042-4EB1-8E2C-96235366DE59}"/>
              </a:ext>
            </a:extLst>
          </p:cNvPr>
          <p:cNvSpPr/>
          <p:nvPr/>
        </p:nvSpPr>
        <p:spPr>
          <a:xfrm>
            <a:off x="3821466" y="1717314"/>
            <a:ext cx="506747" cy="169232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800" b="1" dirty="0">
                <a:solidFill>
                  <a:schemeClr val="tx1"/>
                </a:solidFill>
              </a:rPr>
              <a:t>90-80</a:t>
            </a:r>
          </a:p>
        </p:txBody>
      </p:sp>
      <p:sp>
        <p:nvSpPr>
          <p:cNvPr id="120" name="Rectángulo 119">
            <a:extLst>
              <a:ext uri="{FF2B5EF4-FFF2-40B4-BE49-F238E27FC236}">
                <a16:creationId xmlns:a16="http://schemas.microsoft.com/office/drawing/2014/main" id="{A1B7569E-C36A-47B5-8EB5-83B6FCAE7DDF}"/>
              </a:ext>
            </a:extLst>
          </p:cNvPr>
          <p:cNvSpPr/>
          <p:nvPr/>
        </p:nvSpPr>
        <p:spPr>
          <a:xfrm>
            <a:off x="3821466" y="1956987"/>
            <a:ext cx="506747" cy="169232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800" b="1" dirty="0">
                <a:solidFill>
                  <a:schemeClr val="tx1"/>
                </a:solidFill>
              </a:rPr>
              <a:t>80-70</a:t>
            </a:r>
          </a:p>
        </p:txBody>
      </p:sp>
      <p:sp>
        <p:nvSpPr>
          <p:cNvPr id="121" name="Rectángulo 120">
            <a:extLst>
              <a:ext uri="{FF2B5EF4-FFF2-40B4-BE49-F238E27FC236}">
                <a16:creationId xmlns:a16="http://schemas.microsoft.com/office/drawing/2014/main" id="{18BCF8F9-9E6D-4DCB-A688-B36FB8893E55}"/>
              </a:ext>
            </a:extLst>
          </p:cNvPr>
          <p:cNvSpPr/>
          <p:nvPr/>
        </p:nvSpPr>
        <p:spPr>
          <a:xfrm>
            <a:off x="3821466" y="2185999"/>
            <a:ext cx="506747" cy="169232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800" b="1" dirty="0">
                <a:solidFill>
                  <a:schemeClr val="tx1"/>
                </a:solidFill>
              </a:rPr>
              <a:t>70-60</a:t>
            </a:r>
          </a:p>
        </p:txBody>
      </p:sp>
      <p:sp>
        <p:nvSpPr>
          <p:cNvPr id="122" name="Rectángulo 121">
            <a:extLst>
              <a:ext uri="{FF2B5EF4-FFF2-40B4-BE49-F238E27FC236}">
                <a16:creationId xmlns:a16="http://schemas.microsoft.com/office/drawing/2014/main" id="{B0AFC22C-3C9D-4D85-9065-514A278C3F97}"/>
              </a:ext>
            </a:extLst>
          </p:cNvPr>
          <p:cNvSpPr/>
          <p:nvPr/>
        </p:nvSpPr>
        <p:spPr>
          <a:xfrm>
            <a:off x="3821466" y="2399106"/>
            <a:ext cx="506747" cy="169232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800" b="1" dirty="0">
                <a:solidFill>
                  <a:schemeClr val="tx1"/>
                </a:solidFill>
              </a:rPr>
              <a:t>60-50</a:t>
            </a:r>
          </a:p>
        </p:txBody>
      </p:sp>
      <p:sp>
        <p:nvSpPr>
          <p:cNvPr id="123" name="Rectángulo 122">
            <a:extLst>
              <a:ext uri="{FF2B5EF4-FFF2-40B4-BE49-F238E27FC236}">
                <a16:creationId xmlns:a16="http://schemas.microsoft.com/office/drawing/2014/main" id="{EE2541ED-DC27-45DD-84D2-583A109272A9}"/>
              </a:ext>
            </a:extLst>
          </p:cNvPr>
          <p:cNvSpPr/>
          <p:nvPr/>
        </p:nvSpPr>
        <p:spPr>
          <a:xfrm>
            <a:off x="3821466" y="2646843"/>
            <a:ext cx="506747" cy="169232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800" b="1" dirty="0">
                <a:solidFill>
                  <a:schemeClr val="tx1"/>
                </a:solidFill>
              </a:rPr>
              <a:t>50-40</a:t>
            </a:r>
          </a:p>
        </p:txBody>
      </p:sp>
      <p:sp>
        <p:nvSpPr>
          <p:cNvPr id="124" name="Rectángulo 123">
            <a:extLst>
              <a:ext uri="{FF2B5EF4-FFF2-40B4-BE49-F238E27FC236}">
                <a16:creationId xmlns:a16="http://schemas.microsoft.com/office/drawing/2014/main" id="{8AA0F721-580C-4504-BA9E-905DC88940AD}"/>
              </a:ext>
            </a:extLst>
          </p:cNvPr>
          <p:cNvSpPr/>
          <p:nvPr/>
        </p:nvSpPr>
        <p:spPr>
          <a:xfrm>
            <a:off x="3821466" y="2873402"/>
            <a:ext cx="506747" cy="169232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800" b="1" dirty="0">
                <a:solidFill>
                  <a:schemeClr val="tx1"/>
                </a:solidFill>
              </a:rPr>
              <a:t>40-30</a:t>
            </a:r>
          </a:p>
        </p:txBody>
      </p:sp>
      <p:sp>
        <p:nvSpPr>
          <p:cNvPr id="125" name="Rectángulo 124">
            <a:extLst>
              <a:ext uri="{FF2B5EF4-FFF2-40B4-BE49-F238E27FC236}">
                <a16:creationId xmlns:a16="http://schemas.microsoft.com/office/drawing/2014/main" id="{221029BA-AD13-4DE6-8CA2-750F4EB4CE00}"/>
              </a:ext>
            </a:extLst>
          </p:cNvPr>
          <p:cNvSpPr/>
          <p:nvPr/>
        </p:nvSpPr>
        <p:spPr>
          <a:xfrm>
            <a:off x="3821466" y="3099961"/>
            <a:ext cx="506747" cy="169232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800" b="1" dirty="0">
                <a:solidFill>
                  <a:schemeClr val="tx1"/>
                </a:solidFill>
              </a:rPr>
              <a:t>30-20</a:t>
            </a:r>
          </a:p>
        </p:txBody>
      </p:sp>
      <p:sp>
        <p:nvSpPr>
          <p:cNvPr id="126" name="Rectángulo 125">
            <a:extLst>
              <a:ext uri="{FF2B5EF4-FFF2-40B4-BE49-F238E27FC236}">
                <a16:creationId xmlns:a16="http://schemas.microsoft.com/office/drawing/2014/main" id="{C226CD39-1180-4F89-8A6E-9C7F5F4445ED}"/>
              </a:ext>
            </a:extLst>
          </p:cNvPr>
          <p:cNvSpPr/>
          <p:nvPr/>
        </p:nvSpPr>
        <p:spPr>
          <a:xfrm>
            <a:off x="3821466" y="3337828"/>
            <a:ext cx="506747" cy="169232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800" b="1" dirty="0">
                <a:solidFill>
                  <a:schemeClr val="tx1"/>
                </a:solidFill>
              </a:rPr>
              <a:t>20-10</a:t>
            </a:r>
          </a:p>
        </p:txBody>
      </p:sp>
      <p:sp>
        <p:nvSpPr>
          <p:cNvPr id="127" name="Rectángulo 126">
            <a:extLst>
              <a:ext uri="{FF2B5EF4-FFF2-40B4-BE49-F238E27FC236}">
                <a16:creationId xmlns:a16="http://schemas.microsoft.com/office/drawing/2014/main" id="{53119D54-0B9F-44FA-AA65-A08FE105DFB1}"/>
              </a:ext>
            </a:extLst>
          </p:cNvPr>
          <p:cNvSpPr/>
          <p:nvPr/>
        </p:nvSpPr>
        <p:spPr>
          <a:xfrm>
            <a:off x="3821466" y="3571126"/>
            <a:ext cx="506747" cy="169232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800" b="1" dirty="0">
                <a:solidFill>
                  <a:schemeClr val="tx1"/>
                </a:solidFill>
              </a:rPr>
              <a:t>10-0</a:t>
            </a:r>
          </a:p>
        </p:txBody>
      </p:sp>
      <p:sp>
        <p:nvSpPr>
          <p:cNvPr id="128" name="Rectángulo 127">
            <a:extLst>
              <a:ext uri="{FF2B5EF4-FFF2-40B4-BE49-F238E27FC236}">
                <a16:creationId xmlns:a16="http://schemas.microsoft.com/office/drawing/2014/main" id="{5EC51EF1-4E91-42F6-B117-C3F7DEBBC869}"/>
              </a:ext>
            </a:extLst>
          </p:cNvPr>
          <p:cNvSpPr/>
          <p:nvPr/>
        </p:nvSpPr>
        <p:spPr>
          <a:xfrm>
            <a:off x="3821466" y="3798924"/>
            <a:ext cx="506747" cy="169232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8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129" name="Rectángulo 128">
            <a:extLst>
              <a:ext uri="{FF2B5EF4-FFF2-40B4-BE49-F238E27FC236}">
                <a16:creationId xmlns:a16="http://schemas.microsoft.com/office/drawing/2014/main" id="{A3459372-DD0F-44C2-AC65-E32A8D299C51}"/>
              </a:ext>
            </a:extLst>
          </p:cNvPr>
          <p:cNvSpPr/>
          <p:nvPr/>
        </p:nvSpPr>
        <p:spPr>
          <a:xfrm>
            <a:off x="3840127" y="4075595"/>
            <a:ext cx="698843" cy="293472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1000" b="1" dirty="0">
                <a:solidFill>
                  <a:schemeClr val="tx1"/>
                </a:solidFill>
              </a:rPr>
              <a:t>Otras</a:t>
            </a:r>
          </a:p>
          <a:p>
            <a:r>
              <a:rPr lang="es-CL" sz="1000" b="1" dirty="0">
                <a:solidFill>
                  <a:schemeClr val="tx1"/>
                </a:solidFill>
              </a:rPr>
              <a:t>paletas</a:t>
            </a:r>
          </a:p>
        </p:txBody>
      </p:sp>
      <p:sp>
        <p:nvSpPr>
          <p:cNvPr id="130" name="Diagrama de flujo: combinar 129">
            <a:extLst>
              <a:ext uri="{FF2B5EF4-FFF2-40B4-BE49-F238E27FC236}">
                <a16:creationId xmlns:a16="http://schemas.microsoft.com/office/drawing/2014/main" id="{BB8BA740-23FE-4068-8CA0-6246C855BBE1}"/>
              </a:ext>
            </a:extLst>
          </p:cNvPr>
          <p:cNvSpPr/>
          <p:nvPr/>
        </p:nvSpPr>
        <p:spPr>
          <a:xfrm>
            <a:off x="4360425" y="4165050"/>
            <a:ext cx="113304" cy="114561"/>
          </a:xfrm>
          <a:prstGeom prst="flowChartMerg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2" name="Rectángulo 131">
            <a:extLst>
              <a:ext uri="{FF2B5EF4-FFF2-40B4-BE49-F238E27FC236}">
                <a16:creationId xmlns:a16="http://schemas.microsoft.com/office/drawing/2014/main" id="{61194939-1189-4C47-A9E8-34C0A1F1F74A}"/>
              </a:ext>
            </a:extLst>
          </p:cNvPr>
          <p:cNvSpPr/>
          <p:nvPr/>
        </p:nvSpPr>
        <p:spPr>
          <a:xfrm>
            <a:off x="3337719" y="2664952"/>
            <a:ext cx="180000" cy="180000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3" name="Rectángulo 132">
            <a:extLst>
              <a:ext uri="{FF2B5EF4-FFF2-40B4-BE49-F238E27FC236}">
                <a16:creationId xmlns:a16="http://schemas.microsoft.com/office/drawing/2014/main" id="{FDD72BDB-FCDD-40E4-9F86-E5C46477C05F}"/>
              </a:ext>
            </a:extLst>
          </p:cNvPr>
          <p:cNvSpPr/>
          <p:nvPr/>
        </p:nvSpPr>
        <p:spPr>
          <a:xfrm>
            <a:off x="3338568" y="2846080"/>
            <a:ext cx="180000" cy="180000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4" name="Rectángulo 133">
            <a:extLst>
              <a:ext uri="{FF2B5EF4-FFF2-40B4-BE49-F238E27FC236}">
                <a16:creationId xmlns:a16="http://schemas.microsoft.com/office/drawing/2014/main" id="{92F71042-C836-40C7-B654-43A6F466EC66}"/>
              </a:ext>
            </a:extLst>
          </p:cNvPr>
          <p:cNvSpPr/>
          <p:nvPr/>
        </p:nvSpPr>
        <p:spPr>
          <a:xfrm>
            <a:off x="2258210" y="3656933"/>
            <a:ext cx="1080000" cy="180000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800" b="1" dirty="0">
                <a:solidFill>
                  <a:schemeClr val="tx1"/>
                </a:solidFill>
              </a:rPr>
              <a:t>Pre- defined  boxes </a:t>
            </a:r>
          </a:p>
        </p:txBody>
      </p:sp>
      <p:sp>
        <p:nvSpPr>
          <p:cNvPr id="135" name="Diagrama de flujo: combinar 134">
            <a:extLst>
              <a:ext uri="{FF2B5EF4-FFF2-40B4-BE49-F238E27FC236}">
                <a16:creationId xmlns:a16="http://schemas.microsoft.com/office/drawing/2014/main" id="{5DD0D219-7B6B-40F9-A5D6-345FE6F38187}"/>
              </a:ext>
            </a:extLst>
          </p:cNvPr>
          <p:cNvSpPr/>
          <p:nvPr/>
        </p:nvSpPr>
        <p:spPr>
          <a:xfrm>
            <a:off x="3237366" y="3703206"/>
            <a:ext cx="72000" cy="72000"/>
          </a:xfrm>
          <a:prstGeom prst="flowChartMerg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6" name="Rectángulo 135">
            <a:extLst>
              <a:ext uri="{FF2B5EF4-FFF2-40B4-BE49-F238E27FC236}">
                <a16:creationId xmlns:a16="http://schemas.microsoft.com/office/drawing/2014/main" id="{7AA506AA-2AA0-491B-BCEE-3F309C204E3C}"/>
              </a:ext>
            </a:extLst>
          </p:cNvPr>
          <p:cNvSpPr/>
          <p:nvPr/>
        </p:nvSpPr>
        <p:spPr>
          <a:xfrm>
            <a:off x="2767935" y="3837706"/>
            <a:ext cx="572531" cy="123569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800" dirty="0">
                <a:solidFill>
                  <a:schemeClr val="tx1"/>
                </a:solidFill>
              </a:rPr>
              <a:t>Barrio 1A</a:t>
            </a:r>
          </a:p>
        </p:txBody>
      </p:sp>
      <p:sp>
        <p:nvSpPr>
          <p:cNvPr id="139" name="Rectángulo 138">
            <a:extLst>
              <a:ext uri="{FF2B5EF4-FFF2-40B4-BE49-F238E27FC236}">
                <a16:creationId xmlns:a16="http://schemas.microsoft.com/office/drawing/2014/main" id="{C392E313-159B-40A7-8C96-1D0E1335F1B7}"/>
              </a:ext>
            </a:extLst>
          </p:cNvPr>
          <p:cNvSpPr/>
          <p:nvPr/>
        </p:nvSpPr>
        <p:spPr>
          <a:xfrm>
            <a:off x="2769410" y="3959670"/>
            <a:ext cx="572531" cy="123569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800" dirty="0">
                <a:solidFill>
                  <a:schemeClr val="tx1"/>
                </a:solidFill>
              </a:rPr>
              <a:t>Barrio 1B</a:t>
            </a:r>
          </a:p>
        </p:txBody>
      </p:sp>
      <p:sp>
        <p:nvSpPr>
          <p:cNvPr id="140" name="Rectángulo 139">
            <a:extLst>
              <a:ext uri="{FF2B5EF4-FFF2-40B4-BE49-F238E27FC236}">
                <a16:creationId xmlns:a16="http://schemas.microsoft.com/office/drawing/2014/main" id="{56370395-0F90-4643-BD09-67F848E3176B}"/>
              </a:ext>
            </a:extLst>
          </p:cNvPr>
          <p:cNvSpPr/>
          <p:nvPr/>
        </p:nvSpPr>
        <p:spPr>
          <a:xfrm>
            <a:off x="2769410" y="4084367"/>
            <a:ext cx="572531" cy="123569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800" dirty="0">
                <a:solidFill>
                  <a:schemeClr val="tx1"/>
                </a:solidFill>
              </a:rPr>
              <a:t>Barrio 2</a:t>
            </a:r>
          </a:p>
        </p:txBody>
      </p:sp>
      <p:sp>
        <p:nvSpPr>
          <p:cNvPr id="143" name="Rectángulo 142">
            <a:extLst>
              <a:ext uri="{FF2B5EF4-FFF2-40B4-BE49-F238E27FC236}">
                <a16:creationId xmlns:a16="http://schemas.microsoft.com/office/drawing/2014/main" id="{1D6192FC-75D3-4076-8110-F2697CDD8701}"/>
              </a:ext>
            </a:extLst>
          </p:cNvPr>
          <p:cNvSpPr/>
          <p:nvPr/>
        </p:nvSpPr>
        <p:spPr>
          <a:xfrm>
            <a:off x="2029243" y="4310936"/>
            <a:ext cx="1536971" cy="23896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L" sz="1000" b="1" dirty="0">
                <a:solidFill>
                  <a:schemeClr val="tx1"/>
                </a:solidFill>
              </a:rPr>
              <a:t>MATRIZ RESIDENCIA</a:t>
            </a:r>
          </a:p>
        </p:txBody>
      </p:sp>
      <p:sp>
        <p:nvSpPr>
          <p:cNvPr id="144" name="Rectángulo 143">
            <a:extLst>
              <a:ext uri="{FF2B5EF4-FFF2-40B4-BE49-F238E27FC236}">
                <a16:creationId xmlns:a16="http://schemas.microsoft.com/office/drawing/2014/main" id="{F4214E7C-FEF2-4041-ADA7-1B08EBFE37F8}"/>
              </a:ext>
            </a:extLst>
          </p:cNvPr>
          <p:cNvSpPr/>
          <p:nvPr/>
        </p:nvSpPr>
        <p:spPr>
          <a:xfrm>
            <a:off x="2029243" y="4622726"/>
            <a:ext cx="1536971" cy="23896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L" sz="1000" b="1" dirty="0">
                <a:solidFill>
                  <a:schemeClr val="tx1"/>
                </a:solidFill>
              </a:rPr>
              <a:t>OVERLAPPING MATRIX</a:t>
            </a:r>
          </a:p>
        </p:txBody>
      </p:sp>
      <p:sp>
        <p:nvSpPr>
          <p:cNvPr id="148" name="Rectángulo 147">
            <a:extLst>
              <a:ext uri="{FF2B5EF4-FFF2-40B4-BE49-F238E27FC236}">
                <a16:creationId xmlns:a16="http://schemas.microsoft.com/office/drawing/2014/main" id="{E37D1AC3-1D7E-487E-B1C7-B166C5421EDD}"/>
              </a:ext>
            </a:extLst>
          </p:cNvPr>
          <p:cNvSpPr/>
          <p:nvPr/>
        </p:nvSpPr>
        <p:spPr>
          <a:xfrm>
            <a:off x="4894253" y="5555185"/>
            <a:ext cx="1478858" cy="233792"/>
          </a:xfrm>
          <a:prstGeom prst="rect">
            <a:avLst/>
          </a:prstGeom>
          <a:solidFill>
            <a:schemeClr val="bg1"/>
          </a:solidFill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200" b="1" dirty="0">
                <a:solidFill>
                  <a:schemeClr val="tx1"/>
                </a:solidFill>
              </a:rPr>
              <a:t>LONG	LAT</a:t>
            </a:r>
          </a:p>
        </p:txBody>
      </p:sp>
      <p:sp>
        <p:nvSpPr>
          <p:cNvPr id="149" name="Rectángulo 148">
            <a:extLst>
              <a:ext uri="{FF2B5EF4-FFF2-40B4-BE49-F238E27FC236}">
                <a16:creationId xmlns:a16="http://schemas.microsoft.com/office/drawing/2014/main" id="{7AA6C943-3793-4872-A7EA-C933B009A473}"/>
              </a:ext>
            </a:extLst>
          </p:cNvPr>
          <p:cNvSpPr/>
          <p:nvPr/>
        </p:nvSpPr>
        <p:spPr>
          <a:xfrm>
            <a:off x="4894253" y="5784047"/>
            <a:ext cx="1478858" cy="233792"/>
          </a:xfrm>
          <a:prstGeom prst="rect">
            <a:avLst/>
          </a:prstGeom>
          <a:solidFill>
            <a:schemeClr val="bg1"/>
          </a:solidFill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000" b="1" dirty="0">
                <a:solidFill>
                  <a:schemeClr val="tx1"/>
                </a:solidFill>
              </a:rPr>
              <a:t>-73,1252             -42,2218</a:t>
            </a:r>
          </a:p>
        </p:txBody>
      </p:sp>
      <p:sp>
        <p:nvSpPr>
          <p:cNvPr id="152" name="Diagrama de flujo: combinar 151">
            <a:extLst>
              <a:ext uri="{FF2B5EF4-FFF2-40B4-BE49-F238E27FC236}">
                <a16:creationId xmlns:a16="http://schemas.microsoft.com/office/drawing/2014/main" id="{E1BA32D6-9F07-4C83-A68B-2A290C0C008C}"/>
              </a:ext>
            </a:extLst>
          </p:cNvPr>
          <p:cNvSpPr/>
          <p:nvPr/>
        </p:nvSpPr>
        <p:spPr>
          <a:xfrm>
            <a:off x="3226304" y="2884329"/>
            <a:ext cx="72000" cy="72000"/>
          </a:xfrm>
          <a:prstGeom prst="flowChartMerg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3" name="Rectángulo 152">
            <a:extLst>
              <a:ext uri="{FF2B5EF4-FFF2-40B4-BE49-F238E27FC236}">
                <a16:creationId xmlns:a16="http://schemas.microsoft.com/office/drawing/2014/main" id="{3BBB476D-5988-4401-B615-6E2BB354B70A}"/>
              </a:ext>
            </a:extLst>
          </p:cNvPr>
          <p:cNvSpPr/>
          <p:nvPr/>
        </p:nvSpPr>
        <p:spPr>
          <a:xfrm>
            <a:off x="2476588" y="3027050"/>
            <a:ext cx="864000" cy="144000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800" dirty="0">
                <a:solidFill>
                  <a:schemeClr val="tx1"/>
                </a:solidFill>
              </a:rPr>
              <a:t>Select Long - Lat</a:t>
            </a:r>
          </a:p>
        </p:txBody>
      </p:sp>
      <p:sp>
        <p:nvSpPr>
          <p:cNvPr id="154" name="Rectángulo 153">
            <a:extLst>
              <a:ext uri="{FF2B5EF4-FFF2-40B4-BE49-F238E27FC236}">
                <a16:creationId xmlns:a16="http://schemas.microsoft.com/office/drawing/2014/main" id="{CB360319-BABC-48C9-A75D-CD197DC55858}"/>
              </a:ext>
            </a:extLst>
          </p:cNvPr>
          <p:cNvSpPr/>
          <p:nvPr/>
        </p:nvSpPr>
        <p:spPr>
          <a:xfrm>
            <a:off x="2476588" y="3169866"/>
            <a:ext cx="864000" cy="144000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800" dirty="0">
                <a:solidFill>
                  <a:schemeClr val="tx1"/>
                </a:solidFill>
              </a:rPr>
              <a:t>Select Manually</a:t>
            </a:r>
          </a:p>
        </p:txBody>
      </p:sp>
      <p:sp>
        <p:nvSpPr>
          <p:cNvPr id="155" name="Rectángulo 154">
            <a:extLst>
              <a:ext uri="{FF2B5EF4-FFF2-40B4-BE49-F238E27FC236}">
                <a16:creationId xmlns:a16="http://schemas.microsoft.com/office/drawing/2014/main" id="{576CCB08-CA9D-4969-A5D1-D8DBAEA08150}"/>
              </a:ext>
            </a:extLst>
          </p:cNvPr>
          <p:cNvSpPr/>
          <p:nvPr/>
        </p:nvSpPr>
        <p:spPr>
          <a:xfrm>
            <a:off x="4876838" y="801336"/>
            <a:ext cx="1440000" cy="224134"/>
          </a:xfrm>
          <a:prstGeom prst="rect">
            <a:avLst/>
          </a:prstGeom>
          <a:solidFill>
            <a:schemeClr val="bg1"/>
          </a:solidFill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1200" b="1" dirty="0">
                <a:solidFill>
                  <a:schemeClr val="tx1"/>
                </a:solidFill>
              </a:rPr>
              <a:t>PROBABILITY </a:t>
            </a:r>
          </a:p>
        </p:txBody>
      </p:sp>
      <p:sp>
        <p:nvSpPr>
          <p:cNvPr id="156" name="Rectángulo 155">
            <a:extLst>
              <a:ext uri="{FF2B5EF4-FFF2-40B4-BE49-F238E27FC236}">
                <a16:creationId xmlns:a16="http://schemas.microsoft.com/office/drawing/2014/main" id="{1ED5D395-C77D-48DC-896D-6358515D34AE}"/>
              </a:ext>
            </a:extLst>
          </p:cNvPr>
          <p:cNvSpPr/>
          <p:nvPr/>
        </p:nvSpPr>
        <p:spPr>
          <a:xfrm>
            <a:off x="5839061" y="798158"/>
            <a:ext cx="468000" cy="226929"/>
          </a:xfrm>
          <a:prstGeom prst="rect">
            <a:avLst/>
          </a:prstGeom>
          <a:noFill/>
          <a:ln w="63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CL" sz="1000" b="1" dirty="0">
                <a:solidFill>
                  <a:schemeClr val="tx1"/>
                </a:solidFill>
              </a:rPr>
              <a:t>15%</a:t>
            </a:r>
          </a:p>
        </p:txBody>
      </p:sp>
      <p:sp>
        <p:nvSpPr>
          <p:cNvPr id="157" name="Rectángulo 156">
            <a:extLst>
              <a:ext uri="{FF2B5EF4-FFF2-40B4-BE49-F238E27FC236}">
                <a16:creationId xmlns:a16="http://schemas.microsoft.com/office/drawing/2014/main" id="{EC90337C-A2A6-433A-8173-EE144976AD2F}"/>
              </a:ext>
            </a:extLst>
          </p:cNvPr>
          <p:cNvSpPr/>
          <p:nvPr/>
        </p:nvSpPr>
        <p:spPr>
          <a:xfrm>
            <a:off x="2283601" y="5025085"/>
            <a:ext cx="1076603" cy="4575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200" b="1" dirty="0">
                <a:solidFill>
                  <a:schemeClr val="tx1"/>
                </a:solidFill>
              </a:rPr>
              <a:t>MOSTRAR RESULTADOS</a:t>
            </a:r>
          </a:p>
        </p:txBody>
      </p:sp>
      <p:sp>
        <p:nvSpPr>
          <p:cNvPr id="158" name="Rectángulo 157">
            <a:extLst>
              <a:ext uri="{FF2B5EF4-FFF2-40B4-BE49-F238E27FC236}">
                <a16:creationId xmlns:a16="http://schemas.microsoft.com/office/drawing/2014/main" id="{470DB930-AC90-4039-9E7C-D312A438C780}"/>
              </a:ext>
            </a:extLst>
          </p:cNvPr>
          <p:cNvSpPr/>
          <p:nvPr/>
        </p:nvSpPr>
        <p:spPr>
          <a:xfrm>
            <a:off x="4888872" y="1117152"/>
            <a:ext cx="1426157" cy="224134"/>
          </a:xfrm>
          <a:prstGeom prst="rect">
            <a:avLst/>
          </a:prstGeom>
          <a:solidFill>
            <a:schemeClr val="bg1"/>
          </a:solidFill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1200" b="1" dirty="0">
                <a:solidFill>
                  <a:schemeClr val="tx1"/>
                </a:solidFill>
              </a:rPr>
              <a:t>PARTICLE AGE</a:t>
            </a:r>
          </a:p>
        </p:txBody>
      </p:sp>
      <p:sp>
        <p:nvSpPr>
          <p:cNvPr id="160" name="Rectángulo 159">
            <a:extLst>
              <a:ext uri="{FF2B5EF4-FFF2-40B4-BE49-F238E27FC236}">
                <a16:creationId xmlns:a16="http://schemas.microsoft.com/office/drawing/2014/main" id="{01056412-E4C6-4CA3-A222-F6BB28E694BA}"/>
              </a:ext>
            </a:extLst>
          </p:cNvPr>
          <p:cNvSpPr/>
          <p:nvPr/>
        </p:nvSpPr>
        <p:spPr>
          <a:xfrm>
            <a:off x="4888872" y="1341287"/>
            <a:ext cx="1426157" cy="919118"/>
          </a:xfrm>
          <a:prstGeom prst="rect">
            <a:avLst/>
          </a:prstGeom>
          <a:solidFill>
            <a:schemeClr val="bg1"/>
          </a:solidFill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L" sz="1200" b="1" dirty="0">
              <a:solidFill>
                <a:schemeClr val="tx1"/>
              </a:solidFill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7B46CC0-B475-4739-8FBF-9F9B600AC334}"/>
              </a:ext>
            </a:extLst>
          </p:cNvPr>
          <p:cNvSpPr/>
          <p:nvPr/>
        </p:nvSpPr>
        <p:spPr>
          <a:xfrm>
            <a:off x="5120474" y="2131520"/>
            <a:ext cx="994299" cy="1029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900" dirty="0">
                <a:solidFill>
                  <a:schemeClr val="tx1"/>
                </a:solidFill>
              </a:rPr>
              <a:t>Edad</a:t>
            </a:r>
          </a:p>
        </p:txBody>
      </p:sp>
      <p:sp>
        <p:nvSpPr>
          <p:cNvPr id="162" name="Rectángulo 161">
            <a:extLst>
              <a:ext uri="{FF2B5EF4-FFF2-40B4-BE49-F238E27FC236}">
                <a16:creationId xmlns:a16="http://schemas.microsoft.com/office/drawing/2014/main" id="{8B0A5F97-C516-4D42-9B86-FFBD53637A4C}"/>
              </a:ext>
            </a:extLst>
          </p:cNvPr>
          <p:cNvSpPr/>
          <p:nvPr/>
        </p:nvSpPr>
        <p:spPr>
          <a:xfrm rot="16200000">
            <a:off x="4576770" y="1668263"/>
            <a:ext cx="765213" cy="1265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900" dirty="0">
                <a:solidFill>
                  <a:schemeClr val="tx1"/>
                </a:solidFill>
              </a:rPr>
              <a:t>% partículas</a:t>
            </a:r>
          </a:p>
        </p:txBody>
      </p:sp>
      <p:sp>
        <p:nvSpPr>
          <p:cNvPr id="164" name="Rectángulo 163">
            <a:extLst>
              <a:ext uri="{FF2B5EF4-FFF2-40B4-BE49-F238E27FC236}">
                <a16:creationId xmlns:a16="http://schemas.microsoft.com/office/drawing/2014/main" id="{6E899412-8946-4908-AE44-4D9ED5C4C7E3}"/>
              </a:ext>
            </a:extLst>
          </p:cNvPr>
          <p:cNvSpPr/>
          <p:nvPr/>
        </p:nvSpPr>
        <p:spPr>
          <a:xfrm>
            <a:off x="4896694" y="2369676"/>
            <a:ext cx="1426157" cy="224134"/>
          </a:xfrm>
          <a:prstGeom prst="rect">
            <a:avLst/>
          </a:prstGeom>
          <a:solidFill>
            <a:schemeClr val="bg1"/>
          </a:solidFill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1200" b="1" dirty="0">
                <a:solidFill>
                  <a:schemeClr val="tx1"/>
                </a:solidFill>
              </a:rPr>
              <a:t>Concentración</a:t>
            </a:r>
          </a:p>
        </p:txBody>
      </p:sp>
      <p:sp>
        <p:nvSpPr>
          <p:cNvPr id="165" name="Rectángulo 164">
            <a:extLst>
              <a:ext uri="{FF2B5EF4-FFF2-40B4-BE49-F238E27FC236}">
                <a16:creationId xmlns:a16="http://schemas.microsoft.com/office/drawing/2014/main" id="{E29AFADB-DC06-4253-906E-424F30B99B33}"/>
              </a:ext>
            </a:extLst>
          </p:cNvPr>
          <p:cNvSpPr/>
          <p:nvPr/>
        </p:nvSpPr>
        <p:spPr>
          <a:xfrm>
            <a:off x="4896694" y="2593811"/>
            <a:ext cx="1426157" cy="919118"/>
          </a:xfrm>
          <a:prstGeom prst="rect">
            <a:avLst/>
          </a:prstGeom>
          <a:solidFill>
            <a:schemeClr val="bg1"/>
          </a:solidFill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L" sz="1200" b="1" dirty="0">
              <a:solidFill>
                <a:schemeClr val="tx1"/>
              </a:solidFill>
            </a:endParaRPr>
          </a:p>
        </p:txBody>
      </p:sp>
      <p:sp>
        <p:nvSpPr>
          <p:cNvPr id="167" name="Rectángulo 166">
            <a:extLst>
              <a:ext uri="{FF2B5EF4-FFF2-40B4-BE49-F238E27FC236}">
                <a16:creationId xmlns:a16="http://schemas.microsoft.com/office/drawing/2014/main" id="{70089923-3C3A-4A07-932C-21198FE3DE8F}"/>
              </a:ext>
            </a:extLst>
          </p:cNvPr>
          <p:cNvSpPr/>
          <p:nvPr/>
        </p:nvSpPr>
        <p:spPr>
          <a:xfrm>
            <a:off x="4903913" y="3385714"/>
            <a:ext cx="1440000" cy="1029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900" dirty="0">
                <a:solidFill>
                  <a:schemeClr val="tx1"/>
                </a:solidFill>
              </a:rPr>
              <a:t>Tiempo (0-Horizonte Máx)</a:t>
            </a:r>
          </a:p>
        </p:txBody>
      </p:sp>
      <p:sp>
        <p:nvSpPr>
          <p:cNvPr id="168" name="Rectángulo 167">
            <a:extLst>
              <a:ext uri="{FF2B5EF4-FFF2-40B4-BE49-F238E27FC236}">
                <a16:creationId xmlns:a16="http://schemas.microsoft.com/office/drawing/2014/main" id="{2CCA3364-3D62-49EE-BEB0-0EF8B633CB7F}"/>
              </a:ext>
            </a:extLst>
          </p:cNvPr>
          <p:cNvSpPr/>
          <p:nvPr/>
        </p:nvSpPr>
        <p:spPr>
          <a:xfrm rot="16200000">
            <a:off x="4506378" y="2927054"/>
            <a:ext cx="905594" cy="1265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900" dirty="0">
                <a:solidFill>
                  <a:schemeClr val="tx1"/>
                </a:solidFill>
              </a:rPr>
              <a:t>partículas/m3</a:t>
            </a:r>
          </a:p>
        </p:txBody>
      </p:sp>
      <p:sp>
        <p:nvSpPr>
          <p:cNvPr id="173" name="Rectángulo 172">
            <a:extLst>
              <a:ext uri="{FF2B5EF4-FFF2-40B4-BE49-F238E27FC236}">
                <a16:creationId xmlns:a16="http://schemas.microsoft.com/office/drawing/2014/main" id="{F4C0F13F-8D48-4BE0-8022-87F3B5015188}"/>
              </a:ext>
            </a:extLst>
          </p:cNvPr>
          <p:cNvSpPr/>
          <p:nvPr/>
        </p:nvSpPr>
        <p:spPr>
          <a:xfrm>
            <a:off x="4896694" y="3512428"/>
            <a:ext cx="1426157" cy="919118"/>
          </a:xfrm>
          <a:prstGeom prst="rect">
            <a:avLst/>
          </a:prstGeom>
          <a:solidFill>
            <a:schemeClr val="bg1"/>
          </a:solidFill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L" sz="1200" b="1" dirty="0">
              <a:solidFill>
                <a:schemeClr val="tx1"/>
              </a:solidFill>
            </a:endParaRPr>
          </a:p>
        </p:txBody>
      </p:sp>
      <p:sp>
        <p:nvSpPr>
          <p:cNvPr id="176" name="Rectángulo 175">
            <a:extLst>
              <a:ext uri="{FF2B5EF4-FFF2-40B4-BE49-F238E27FC236}">
                <a16:creationId xmlns:a16="http://schemas.microsoft.com/office/drawing/2014/main" id="{3E3233FC-0A2D-406F-B2FF-A9F9362950E9}"/>
              </a:ext>
            </a:extLst>
          </p:cNvPr>
          <p:cNvSpPr/>
          <p:nvPr/>
        </p:nvSpPr>
        <p:spPr>
          <a:xfrm rot="16200000">
            <a:off x="4584592" y="3839404"/>
            <a:ext cx="765213" cy="1265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900" dirty="0">
                <a:solidFill>
                  <a:schemeClr val="tx1"/>
                </a:solidFill>
              </a:rPr>
              <a:t>masa/m3</a:t>
            </a:r>
          </a:p>
        </p:txBody>
      </p:sp>
      <p:pic>
        <p:nvPicPr>
          <p:cNvPr id="177" name="Imagen 176">
            <a:extLst>
              <a:ext uri="{FF2B5EF4-FFF2-40B4-BE49-F238E27FC236}">
                <a16:creationId xmlns:a16="http://schemas.microsoft.com/office/drawing/2014/main" id="{6D8165BF-E44E-47B9-B0BF-03D25A748AE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410" t="61415" r="45571" b="27841"/>
          <a:stretch/>
        </p:blipFill>
        <p:spPr>
          <a:xfrm>
            <a:off x="5048067" y="2637085"/>
            <a:ext cx="1221519" cy="736847"/>
          </a:xfrm>
          <a:prstGeom prst="rect">
            <a:avLst/>
          </a:prstGeom>
        </p:spPr>
      </p:pic>
      <p:pic>
        <p:nvPicPr>
          <p:cNvPr id="178" name="Imagen 177">
            <a:extLst>
              <a:ext uri="{FF2B5EF4-FFF2-40B4-BE49-F238E27FC236}">
                <a16:creationId xmlns:a16="http://schemas.microsoft.com/office/drawing/2014/main" id="{A310493D-8880-4EA7-ABED-BF588FE2704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5571" t="61415" r="44972" b="27841"/>
          <a:stretch/>
        </p:blipFill>
        <p:spPr>
          <a:xfrm>
            <a:off x="5091338" y="3536491"/>
            <a:ext cx="1153024" cy="736847"/>
          </a:xfrm>
          <a:prstGeom prst="rect">
            <a:avLst/>
          </a:prstGeom>
        </p:spPr>
      </p:pic>
      <p:sp>
        <p:nvSpPr>
          <p:cNvPr id="159" name="Rectángulo 158">
            <a:extLst>
              <a:ext uri="{FF2B5EF4-FFF2-40B4-BE49-F238E27FC236}">
                <a16:creationId xmlns:a16="http://schemas.microsoft.com/office/drawing/2014/main" id="{3B6FF2E1-57BC-4CBE-BEB3-6980D68D8695}"/>
              </a:ext>
            </a:extLst>
          </p:cNvPr>
          <p:cNvSpPr/>
          <p:nvPr/>
        </p:nvSpPr>
        <p:spPr>
          <a:xfrm>
            <a:off x="4903913" y="4276759"/>
            <a:ext cx="1440000" cy="1029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900" dirty="0">
                <a:solidFill>
                  <a:schemeClr val="tx1"/>
                </a:solidFill>
              </a:rPr>
              <a:t>Tiempo (0-Horizonte Máx)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078FB76C-9F9D-4B26-AAC7-03E3B95A1AD5}"/>
              </a:ext>
            </a:extLst>
          </p:cNvPr>
          <p:cNvSpPr/>
          <p:nvPr/>
        </p:nvSpPr>
        <p:spPr>
          <a:xfrm>
            <a:off x="7560000" y="1080000"/>
            <a:ext cx="3600000" cy="36000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B539C34D-4934-4863-A596-3C8AB65EE2F7}"/>
              </a:ext>
            </a:extLst>
          </p:cNvPr>
          <p:cNvCxnSpPr/>
          <p:nvPr/>
        </p:nvCxnSpPr>
        <p:spPr>
          <a:xfrm>
            <a:off x="7740000" y="1080000"/>
            <a:ext cx="0" cy="36000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Conector recto 187">
            <a:extLst>
              <a:ext uri="{FF2B5EF4-FFF2-40B4-BE49-F238E27FC236}">
                <a16:creationId xmlns:a16="http://schemas.microsoft.com/office/drawing/2014/main" id="{E198C3AC-ACA2-4597-8419-9DCFB209538C}"/>
              </a:ext>
            </a:extLst>
          </p:cNvPr>
          <p:cNvCxnSpPr/>
          <p:nvPr/>
        </p:nvCxnSpPr>
        <p:spPr>
          <a:xfrm>
            <a:off x="7920000" y="1080000"/>
            <a:ext cx="0" cy="36000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Conector recto 190">
            <a:extLst>
              <a:ext uri="{FF2B5EF4-FFF2-40B4-BE49-F238E27FC236}">
                <a16:creationId xmlns:a16="http://schemas.microsoft.com/office/drawing/2014/main" id="{47608561-6877-4273-A05D-4C8B5E402BEB}"/>
              </a:ext>
            </a:extLst>
          </p:cNvPr>
          <p:cNvCxnSpPr/>
          <p:nvPr/>
        </p:nvCxnSpPr>
        <p:spPr>
          <a:xfrm>
            <a:off x="8100000" y="1080000"/>
            <a:ext cx="0" cy="36000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Conector recto 191">
            <a:extLst>
              <a:ext uri="{FF2B5EF4-FFF2-40B4-BE49-F238E27FC236}">
                <a16:creationId xmlns:a16="http://schemas.microsoft.com/office/drawing/2014/main" id="{C16771C6-BD12-49FF-A15C-3F47D4068746}"/>
              </a:ext>
            </a:extLst>
          </p:cNvPr>
          <p:cNvCxnSpPr/>
          <p:nvPr/>
        </p:nvCxnSpPr>
        <p:spPr>
          <a:xfrm>
            <a:off x="8280000" y="1080000"/>
            <a:ext cx="0" cy="36000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Conector recto 192">
            <a:extLst>
              <a:ext uri="{FF2B5EF4-FFF2-40B4-BE49-F238E27FC236}">
                <a16:creationId xmlns:a16="http://schemas.microsoft.com/office/drawing/2014/main" id="{7FEF66B1-C464-450B-9AC6-A3CD2A988FE6}"/>
              </a:ext>
            </a:extLst>
          </p:cNvPr>
          <p:cNvCxnSpPr/>
          <p:nvPr/>
        </p:nvCxnSpPr>
        <p:spPr>
          <a:xfrm>
            <a:off x="8460000" y="1080000"/>
            <a:ext cx="0" cy="36000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Conector recto 193">
            <a:extLst>
              <a:ext uri="{FF2B5EF4-FFF2-40B4-BE49-F238E27FC236}">
                <a16:creationId xmlns:a16="http://schemas.microsoft.com/office/drawing/2014/main" id="{E2E6D1DB-5321-4836-ABA3-7A02D5A0065A}"/>
              </a:ext>
            </a:extLst>
          </p:cNvPr>
          <p:cNvCxnSpPr/>
          <p:nvPr/>
        </p:nvCxnSpPr>
        <p:spPr>
          <a:xfrm>
            <a:off x="8640000" y="1080000"/>
            <a:ext cx="0" cy="36000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Conector recto 194">
            <a:extLst>
              <a:ext uri="{FF2B5EF4-FFF2-40B4-BE49-F238E27FC236}">
                <a16:creationId xmlns:a16="http://schemas.microsoft.com/office/drawing/2014/main" id="{0D1FF16C-01E5-4863-9A61-58929EB4B703}"/>
              </a:ext>
            </a:extLst>
          </p:cNvPr>
          <p:cNvCxnSpPr/>
          <p:nvPr/>
        </p:nvCxnSpPr>
        <p:spPr>
          <a:xfrm>
            <a:off x="8820000" y="1080000"/>
            <a:ext cx="0" cy="36000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Conector recto 197">
            <a:extLst>
              <a:ext uri="{FF2B5EF4-FFF2-40B4-BE49-F238E27FC236}">
                <a16:creationId xmlns:a16="http://schemas.microsoft.com/office/drawing/2014/main" id="{E64123E8-E477-408C-9742-DB514E4D0922}"/>
              </a:ext>
            </a:extLst>
          </p:cNvPr>
          <p:cNvCxnSpPr/>
          <p:nvPr/>
        </p:nvCxnSpPr>
        <p:spPr>
          <a:xfrm>
            <a:off x="9000000" y="1080000"/>
            <a:ext cx="0" cy="36000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Conector recto 198">
            <a:extLst>
              <a:ext uri="{FF2B5EF4-FFF2-40B4-BE49-F238E27FC236}">
                <a16:creationId xmlns:a16="http://schemas.microsoft.com/office/drawing/2014/main" id="{D9AEEFE8-3961-4EFB-9F32-EF3D9933B8A4}"/>
              </a:ext>
            </a:extLst>
          </p:cNvPr>
          <p:cNvCxnSpPr/>
          <p:nvPr/>
        </p:nvCxnSpPr>
        <p:spPr>
          <a:xfrm>
            <a:off x="9180000" y="1080000"/>
            <a:ext cx="0" cy="36000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Conector recto 199">
            <a:extLst>
              <a:ext uri="{FF2B5EF4-FFF2-40B4-BE49-F238E27FC236}">
                <a16:creationId xmlns:a16="http://schemas.microsoft.com/office/drawing/2014/main" id="{749B5C3B-6B23-4CF1-90CF-AC742B3CCE36}"/>
              </a:ext>
            </a:extLst>
          </p:cNvPr>
          <p:cNvCxnSpPr/>
          <p:nvPr/>
        </p:nvCxnSpPr>
        <p:spPr>
          <a:xfrm>
            <a:off x="9360000" y="1080000"/>
            <a:ext cx="0" cy="36000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Conector recto 200">
            <a:extLst>
              <a:ext uri="{FF2B5EF4-FFF2-40B4-BE49-F238E27FC236}">
                <a16:creationId xmlns:a16="http://schemas.microsoft.com/office/drawing/2014/main" id="{FD30C6AC-1911-4BFE-95A0-15C1E0AED014}"/>
              </a:ext>
            </a:extLst>
          </p:cNvPr>
          <p:cNvCxnSpPr/>
          <p:nvPr/>
        </p:nvCxnSpPr>
        <p:spPr>
          <a:xfrm>
            <a:off x="9540000" y="1080000"/>
            <a:ext cx="0" cy="36000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Conector recto 201">
            <a:extLst>
              <a:ext uri="{FF2B5EF4-FFF2-40B4-BE49-F238E27FC236}">
                <a16:creationId xmlns:a16="http://schemas.microsoft.com/office/drawing/2014/main" id="{E3835BFF-FF96-4672-B595-6EBE6F0575A0}"/>
              </a:ext>
            </a:extLst>
          </p:cNvPr>
          <p:cNvCxnSpPr/>
          <p:nvPr/>
        </p:nvCxnSpPr>
        <p:spPr>
          <a:xfrm>
            <a:off x="9720000" y="1080000"/>
            <a:ext cx="0" cy="36000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Conector recto 202">
            <a:extLst>
              <a:ext uri="{FF2B5EF4-FFF2-40B4-BE49-F238E27FC236}">
                <a16:creationId xmlns:a16="http://schemas.microsoft.com/office/drawing/2014/main" id="{9F93FBAF-217A-46B7-AF0E-409F450E14C1}"/>
              </a:ext>
            </a:extLst>
          </p:cNvPr>
          <p:cNvCxnSpPr/>
          <p:nvPr/>
        </p:nvCxnSpPr>
        <p:spPr>
          <a:xfrm>
            <a:off x="9900000" y="1080000"/>
            <a:ext cx="0" cy="36000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Conector recto 203">
            <a:extLst>
              <a:ext uri="{FF2B5EF4-FFF2-40B4-BE49-F238E27FC236}">
                <a16:creationId xmlns:a16="http://schemas.microsoft.com/office/drawing/2014/main" id="{0324A56D-1C5A-4AE2-8C3B-045148194268}"/>
              </a:ext>
            </a:extLst>
          </p:cNvPr>
          <p:cNvCxnSpPr/>
          <p:nvPr/>
        </p:nvCxnSpPr>
        <p:spPr>
          <a:xfrm>
            <a:off x="10080000" y="1080000"/>
            <a:ext cx="0" cy="36000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Conector recto 204">
            <a:extLst>
              <a:ext uri="{FF2B5EF4-FFF2-40B4-BE49-F238E27FC236}">
                <a16:creationId xmlns:a16="http://schemas.microsoft.com/office/drawing/2014/main" id="{6EC6A402-F516-455D-BEAC-AA68B3F68F34}"/>
              </a:ext>
            </a:extLst>
          </p:cNvPr>
          <p:cNvCxnSpPr/>
          <p:nvPr/>
        </p:nvCxnSpPr>
        <p:spPr>
          <a:xfrm>
            <a:off x="10260000" y="1080000"/>
            <a:ext cx="0" cy="36000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Conector recto 205">
            <a:extLst>
              <a:ext uri="{FF2B5EF4-FFF2-40B4-BE49-F238E27FC236}">
                <a16:creationId xmlns:a16="http://schemas.microsoft.com/office/drawing/2014/main" id="{13616E3A-74F8-4F7E-82C7-FE68A8B9C4A5}"/>
              </a:ext>
            </a:extLst>
          </p:cNvPr>
          <p:cNvCxnSpPr/>
          <p:nvPr/>
        </p:nvCxnSpPr>
        <p:spPr>
          <a:xfrm>
            <a:off x="10440000" y="1080000"/>
            <a:ext cx="0" cy="36000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Conector recto 206">
            <a:extLst>
              <a:ext uri="{FF2B5EF4-FFF2-40B4-BE49-F238E27FC236}">
                <a16:creationId xmlns:a16="http://schemas.microsoft.com/office/drawing/2014/main" id="{D1C919A6-1523-4708-BC14-AED1BF47E9BB}"/>
              </a:ext>
            </a:extLst>
          </p:cNvPr>
          <p:cNvCxnSpPr/>
          <p:nvPr/>
        </p:nvCxnSpPr>
        <p:spPr>
          <a:xfrm>
            <a:off x="10620000" y="1080000"/>
            <a:ext cx="0" cy="36000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Conector recto 207">
            <a:extLst>
              <a:ext uri="{FF2B5EF4-FFF2-40B4-BE49-F238E27FC236}">
                <a16:creationId xmlns:a16="http://schemas.microsoft.com/office/drawing/2014/main" id="{FA5F1490-4AFF-4B2E-977E-8E03FD09DC46}"/>
              </a:ext>
            </a:extLst>
          </p:cNvPr>
          <p:cNvCxnSpPr/>
          <p:nvPr/>
        </p:nvCxnSpPr>
        <p:spPr>
          <a:xfrm>
            <a:off x="10800000" y="1080000"/>
            <a:ext cx="0" cy="36000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Conector recto 208">
            <a:extLst>
              <a:ext uri="{FF2B5EF4-FFF2-40B4-BE49-F238E27FC236}">
                <a16:creationId xmlns:a16="http://schemas.microsoft.com/office/drawing/2014/main" id="{FC857AC4-D2D2-477D-A5C3-E47F4054FFAC}"/>
              </a:ext>
            </a:extLst>
          </p:cNvPr>
          <p:cNvCxnSpPr/>
          <p:nvPr/>
        </p:nvCxnSpPr>
        <p:spPr>
          <a:xfrm>
            <a:off x="10980000" y="1080000"/>
            <a:ext cx="0" cy="36000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Conector recto 230">
            <a:extLst>
              <a:ext uri="{FF2B5EF4-FFF2-40B4-BE49-F238E27FC236}">
                <a16:creationId xmlns:a16="http://schemas.microsoft.com/office/drawing/2014/main" id="{C8A0FDAA-AFB1-408A-A415-1AB327BF0F39}"/>
              </a:ext>
            </a:extLst>
          </p:cNvPr>
          <p:cNvCxnSpPr>
            <a:cxnSpLocks/>
          </p:cNvCxnSpPr>
          <p:nvPr/>
        </p:nvCxnSpPr>
        <p:spPr>
          <a:xfrm>
            <a:off x="7560000" y="1260000"/>
            <a:ext cx="3600000" cy="112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Conector recto 231">
            <a:extLst>
              <a:ext uri="{FF2B5EF4-FFF2-40B4-BE49-F238E27FC236}">
                <a16:creationId xmlns:a16="http://schemas.microsoft.com/office/drawing/2014/main" id="{AE09EAF7-1CB8-4A3B-A081-2888F6022AEC}"/>
              </a:ext>
            </a:extLst>
          </p:cNvPr>
          <p:cNvCxnSpPr>
            <a:cxnSpLocks/>
          </p:cNvCxnSpPr>
          <p:nvPr/>
        </p:nvCxnSpPr>
        <p:spPr>
          <a:xfrm>
            <a:off x="7560000" y="1440000"/>
            <a:ext cx="3600000" cy="112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Conector recto 232">
            <a:extLst>
              <a:ext uri="{FF2B5EF4-FFF2-40B4-BE49-F238E27FC236}">
                <a16:creationId xmlns:a16="http://schemas.microsoft.com/office/drawing/2014/main" id="{824783C5-C242-4125-8026-5A57DEE1D20B}"/>
              </a:ext>
            </a:extLst>
          </p:cNvPr>
          <p:cNvCxnSpPr>
            <a:cxnSpLocks/>
          </p:cNvCxnSpPr>
          <p:nvPr/>
        </p:nvCxnSpPr>
        <p:spPr>
          <a:xfrm>
            <a:off x="7560000" y="1620000"/>
            <a:ext cx="3600000" cy="112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Conector recto 233">
            <a:extLst>
              <a:ext uri="{FF2B5EF4-FFF2-40B4-BE49-F238E27FC236}">
                <a16:creationId xmlns:a16="http://schemas.microsoft.com/office/drawing/2014/main" id="{4437ACD9-473B-43F5-8969-386833E544FF}"/>
              </a:ext>
            </a:extLst>
          </p:cNvPr>
          <p:cNvCxnSpPr>
            <a:cxnSpLocks/>
          </p:cNvCxnSpPr>
          <p:nvPr/>
        </p:nvCxnSpPr>
        <p:spPr>
          <a:xfrm>
            <a:off x="7560000" y="1800000"/>
            <a:ext cx="3600000" cy="112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Conector recto 234">
            <a:extLst>
              <a:ext uri="{FF2B5EF4-FFF2-40B4-BE49-F238E27FC236}">
                <a16:creationId xmlns:a16="http://schemas.microsoft.com/office/drawing/2014/main" id="{039064D6-7768-45E6-8B3F-C8B2434FA7BC}"/>
              </a:ext>
            </a:extLst>
          </p:cNvPr>
          <p:cNvCxnSpPr>
            <a:cxnSpLocks/>
          </p:cNvCxnSpPr>
          <p:nvPr/>
        </p:nvCxnSpPr>
        <p:spPr>
          <a:xfrm>
            <a:off x="7560000" y="1980000"/>
            <a:ext cx="3600000" cy="112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Conector recto 235">
            <a:extLst>
              <a:ext uri="{FF2B5EF4-FFF2-40B4-BE49-F238E27FC236}">
                <a16:creationId xmlns:a16="http://schemas.microsoft.com/office/drawing/2014/main" id="{6EDC378B-0917-42F4-9A71-6F893D975097}"/>
              </a:ext>
            </a:extLst>
          </p:cNvPr>
          <p:cNvCxnSpPr>
            <a:cxnSpLocks/>
          </p:cNvCxnSpPr>
          <p:nvPr/>
        </p:nvCxnSpPr>
        <p:spPr>
          <a:xfrm>
            <a:off x="7560000" y="2160000"/>
            <a:ext cx="3600000" cy="112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Conector recto 236">
            <a:extLst>
              <a:ext uri="{FF2B5EF4-FFF2-40B4-BE49-F238E27FC236}">
                <a16:creationId xmlns:a16="http://schemas.microsoft.com/office/drawing/2014/main" id="{BB159652-EEC6-4AC7-AB4D-440CBD723F6A}"/>
              </a:ext>
            </a:extLst>
          </p:cNvPr>
          <p:cNvCxnSpPr>
            <a:cxnSpLocks/>
          </p:cNvCxnSpPr>
          <p:nvPr/>
        </p:nvCxnSpPr>
        <p:spPr>
          <a:xfrm>
            <a:off x="7551472" y="2338677"/>
            <a:ext cx="3600000" cy="112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Conector recto 237">
            <a:extLst>
              <a:ext uri="{FF2B5EF4-FFF2-40B4-BE49-F238E27FC236}">
                <a16:creationId xmlns:a16="http://schemas.microsoft.com/office/drawing/2014/main" id="{F825F438-B3EE-4C41-A831-78F56ABF9CEE}"/>
              </a:ext>
            </a:extLst>
          </p:cNvPr>
          <p:cNvCxnSpPr>
            <a:cxnSpLocks/>
          </p:cNvCxnSpPr>
          <p:nvPr/>
        </p:nvCxnSpPr>
        <p:spPr>
          <a:xfrm>
            <a:off x="7560000" y="2518677"/>
            <a:ext cx="3600000" cy="112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Conector recto 238">
            <a:extLst>
              <a:ext uri="{FF2B5EF4-FFF2-40B4-BE49-F238E27FC236}">
                <a16:creationId xmlns:a16="http://schemas.microsoft.com/office/drawing/2014/main" id="{C3CF3C16-EB35-45F2-8BCB-CF1E292F5224}"/>
              </a:ext>
            </a:extLst>
          </p:cNvPr>
          <p:cNvCxnSpPr>
            <a:cxnSpLocks/>
          </p:cNvCxnSpPr>
          <p:nvPr/>
        </p:nvCxnSpPr>
        <p:spPr>
          <a:xfrm>
            <a:off x="7560000" y="2698677"/>
            <a:ext cx="3600000" cy="112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Conector recto 239">
            <a:extLst>
              <a:ext uri="{FF2B5EF4-FFF2-40B4-BE49-F238E27FC236}">
                <a16:creationId xmlns:a16="http://schemas.microsoft.com/office/drawing/2014/main" id="{CD608992-2FEB-4B36-95ED-3E199007C731}"/>
              </a:ext>
            </a:extLst>
          </p:cNvPr>
          <p:cNvCxnSpPr>
            <a:cxnSpLocks/>
          </p:cNvCxnSpPr>
          <p:nvPr/>
        </p:nvCxnSpPr>
        <p:spPr>
          <a:xfrm>
            <a:off x="7560000" y="2878677"/>
            <a:ext cx="3600000" cy="112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Conector recto 240">
            <a:extLst>
              <a:ext uri="{FF2B5EF4-FFF2-40B4-BE49-F238E27FC236}">
                <a16:creationId xmlns:a16="http://schemas.microsoft.com/office/drawing/2014/main" id="{9F5FE3A2-ED1A-4790-B69D-1856EF2A3E8F}"/>
              </a:ext>
            </a:extLst>
          </p:cNvPr>
          <p:cNvCxnSpPr>
            <a:cxnSpLocks/>
          </p:cNvCxnSpPr>
          <p:nvPr/>
        </p:nvCxnSpPr>
        <p:spPr>
          <a:xfrm>
            <a:off x="7560000" y="3058677"/>
            <a:ext cx="3600000" cy="112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Conector recto 241">
            <a:extLst>
              <a:ext uri="{FF2B5EF4-FFF2-40B4-BE49-F238E27FC236}">
                <a16:creationId xmlns:a16="http://schemas.microsoft.com/office/drawing/2014/main" id="{1FDEDFB0-F0A1-4DA4-972B-083EA53C065B}"/>
              </a:ext>
            </a:extLst>
          </p:cNvPr>
          <p:cNvCxnSpPr>
            <a:cxnSpLocks/>
          </p:cNvCxnSpPr>
          <p:nvPr/>
        </p:nvCxnSpPr>
        <p:spPr>
          <a:xfrm>
            <a:off x="7560000" y="3238677"/>
            <a:ext cx="3600000" cy="112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Conector recto 242">
            <a:extLst>
              <a:ext uri="{FF2B5EF4-FFF2-40B4-BE49-F238E27FC236}">
                <a16:creationId xmlns:a16="http://schemas.microsoft.com/office/drawing/2014/main" id="{721076F4-8ACE-4DEE-AC3C-923BE5990B52}"/>
              </a:ext>
            </a:extLst>
          </p:cNvPr>
          <p:cNvCxnSpPr>
            <a:cxnSpLocks/>
          </p:cNvCxnSpPr>
          <p:nvPr/>
        </p:nvCxnSpPr>
        <p:spPr>
          <a:xfrm>
            <a:off x="7560000" y="3420000"/>
            <a:ext cx="3600000" cy="112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Conector recto 243">
            <a:extLst>
              <a:ext uri="{FF2B5EF4-FFF2-40B4-BE49-F238E27FC236}">
                <a16:creationId xmlns:a16="http://schemas.microsoft.com/office/drawing/2014/main" id="{BF4C216D-32D5-417D-8E0E-F985DB72ED0F}"/>
              </a:ext>
            </a:extLst>
          </p:cNvPr>
          <p:cNvCxnSpPr>
            <a:cxnSpLocks/>
          </p:cNvCxnSpPr>
          <p:nvPr/>
        </p:nvCxnSpPr>
        <p:spPr>
          <a:xfrm>
            <a:off x="7560000" y="3600000"/>
            <a:ext cx="3600000" cy="112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Conector recto 244">
            <a:extLst>
              <a:ext uri="{FF2B5EF4-FFF2-40B4-BE49-F238E27FC236}">
                <a16:creationId xmlns:a16="http://schemas.microsoft.com/office/drawing/2014/main" id="{97634E02-B3FE-4074-A80B-508F44CEB72F}"/>
              </a:ext>
            </a:extLst>
          </p:cNvPr>
          <p:cNvCxnSpPr>
            <a:cxnSpLocks/>
          </p:cNvCxnSpPr>
          <p:nvPr/>
        </p:nvCxnSpPr>
        <p:spPr>
          <a:xfrm>
            <a:off x="7560000" y="3780000"/>
            <a:ext cx="3600000" cy="112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Conector recto 245">
            <a:extLst>
              <a:ext uri="{FF2B5EF4-FFF2-40B4-BE49-F238E27FC236}">
                <a16:creationId xmlns:a16="http://schemas.microsoft.com/office/drawing/2014/main" id="{D9B275EC-CEDC-4685-8B57-30550FD6D74E}"/>
              </a:ext>
            </a:extLst>
          </p:cNvPr>
          <p:cNvCxnSpPr>
            <a:cxnSpLocks/>
          </p:cNvCxnSpPr>
          <p:nvPr/>
        </p:nvCxnSpPr>
        <p:spPr>
          <a:xfrm>
            <a:off x="7560000" y="3960000"/>
            <a:ext cx="3600000" cy="112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Conector recto 246">
            <a:extLst>
              <a:ext uri="{FF2B5EF4-FFF2-40B4-BE49-F238E27FC236}">
                <a16:creationId xmlns:a16="http://schemas.microsoft.com/office/drawing/2014/main" id="{744CCD7A-CB8F-4B2E-9939-583E38AE0C1C}"/>
              </a:ext>
            </a:extLst>
          </p:cNvPr>
          <p:cNvCxnSpPr>
            <a:cxnSpLocks/>
          </p:cNvCxnSpPr>
          <p:nvPr/>
        </p:nvCxnSpPr>
        <p:spPr>
          <a:xfrm>
            <a:off x="7560000" y="4140000"/>
            <a:ext cx="3600000" cy="112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Conector recto 247">
            <a:extLst>
              <a:ext uri="{FF2B5EF4-FFF2-40B4-BE49-F238E27FC236}">
                <a16:creationId xmlns:a16="http://schemas.microsoft.com/office/drawing/2014/main" id="{337F61EB-5B46-4C40-B8C4-D017284F7181}"/>
              </a:ext>
            </a:extLst>
          </p:cNvPr>
          <p:cNvCxnSpPr>
            <a:cxnSpLocks/>
          </p:cNvCxnSpPr>
          <p:nvPr/>
        </p:nvCxnSpPr>
        <p:spPr>
          <a:xfrm>
            <a:off x="7560000" y="4320000"/>
            <a:ext cx="3600000" cy="112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Conector recto 248">
            <a:extLst>
              <a:ext uri="{FF2B5EF4-FFF2-40B4-BE49-F238E27FC236}">
                <a16:creationId xmlns:a16="http://schemas.microsoft.com/office/drawing/2014/main" id="{BFF52C52-CEF7-4A8E-9D33-644ACC1D2B6D}"/>
              </a:ext>
            </a:extLst>
          </p:cNvPr>
          <p:cNvCxnSpPr>
            <a:cxnSpLocks/>
          </p:cNvCxnSpPr>
          <p:nvPr/>
        </p:nvCxnSpPr>
        <p:spPr>
          <a:xfrm>
            <a:off x="7560000" y="4500000"/>
            <a:ext cx="3600000" cy="112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Rectángulo 108">
            <a:extLst>
              <a:ext uri="{FF2B5EF4-FFF2-40B4-BE49-F238E27FC236}">
                <a16:creationId xmlns:a16="http://schemas.microsoft.com/office/drawing/2014/main" id="{C643C577-CB46-4807-8506-82A44E89026E}"/>
              </a:ext>
            </a:extLst>
          </p:cNvPr>
          <p:cNvSpPr/>
          <p:nvPr/>
        </p:nvSpPr>
        <p:spPr>
          <a:xfrm>
            <a:off x="8100000" y="3420000"/>
            <a:ext cx="180000" cy="180000"/>
          </a:xfrm>
          <a:prstGeom prst="rect">
            <a:avLst/>
          </a:prstGeom>
          <a:solidFill>
            <a:srgbClr val="9900CC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56" name="Imagen 255">
            <a:extLst>
              <a:ext uri="{FF2B5EF4-FFF2-40B4-BE49-F238E27FC236}">
                <a16:creationId xmlns:a16="http://schemas.microsoft.com/office/drawing/2014/main" id="{83D48089-CF0D-459E-B6D7-218C89FBD26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410" t="61415" r="45571" b="27841"/>
          <a:stretch/>
        </p:blipFill>
        <p:spPr>
          <a:xfrm>
            <a:off x="5048066" y="1391874"/>
            <a:ext cx="1221519" cy="736847"/>
          </a:xfrm>
          <a:prstGeom prst="rect">
            <a:avLst/>
          </a:prstGeom>
        </p:spPr>
      </p:pic>
      <p:sp>
        <p:nvSpPr>
          <p:cNvPr id="166" name="Rectángulo 165">
            <a:extLst>
              <a:ext uri="{FF2B5EF4-FFF2-40B4-BE49-F238E27FC236}">
                <a16:creationId xmlns:a16="http://schemas.microsoft.com/office/drawing/2014/main" id="{8C5FE938-CC94-4481-AFB1-F85DB480A467}"/>
              </a:ext>
            </a:extLst>
          </p:cNvPr>
          <p:cNvSpPr/>
          <p:nvPr/>
        </p:nvSpPr>
        <p:spPr>
          <a:xfrm>
            <a:off x="2831736" y="3050918"/>
            <a:ext cx="216000" cy="90000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L" sz="800" dirty="0">
              <a:solidFill>
                <a:schemeClr val="tx1"/>
              </a:solidFill>
            </a:endParaRPr>
          </a:p>
        </p:txBody>
      </p:sp>
      <p:sp>
        <p:nvSpPr>
          <p:cNvPr id="169" name="Rectángulo 168">
            <a:extLst>
              <a:ext uri="{FF2B5EF4-FFF2-40B4-BE49-F238E27FC236}">
                <a16:creationId xmlns:a16="http://schemas.microsoft.com/office/drawing/2014/main" id="{79BC4AF6-6066-4F2F-B8FB-EA760556003C}"/>
              </a:ext>
            </a:extLst>
          </p:cNvPr>
          <p:cNvSpPr/>
          <p:nvPr/>
        </p:nvSpPr>
        <p:spPr>
          <a:xfrm>
            <a:off x="3075617" y="3051885"/>
            <a:ext cx="216000" cy="90000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L" sz="800" dirty="0">
              <a:solidFill>
                <a:schemeClr val="tx1"/>
              </a:solidFill>
            </a:endParaRPr>
          </a:p>
        </p:txBody>
      </p:sp>
      <p:sp>
        <p:nvSpPr>
          <p:cNvPr id="6" name="Botón de acción: Ayuda 5">
            <a:hlinkClick r:id="rId8" highlightClick="1"/>
            <a:hlinkHover r:id="rId8"/>
            <a:extLst>
              <a:ext uri="{FF2B5EF4-FFF2-40B4-BE49-F238E27FC236}">
                <a16:creationId xmlns:a16="http://schemas.microsoft.com/office/drawing/2014/main" id="{BE171FB2-DF6D-40A9-B453-5725A95EBA80}"/>
              </a:ext>
            </a:extLst>
          </p:cNvPr>
          <p:cNvSpPr/>
          <p:nvPr/>
        </p:nvSpPr>
        <p:spPr>
          <a:xfrm>
            <a:off x="582816" y="2461886"/>
            <a:ext cx="192564" cy="148948"/>
          </a:xfrm>
          <a:prstGeom prst="actionButtonHelp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70" name="Botón de acción: Ayuda 169">
            <a:hlinkClick r:id="rId8" highlightClick="1"/>
            <a:hlinkHover r:id="rId8"/>
            <a:extLst>
              <a:ext uri="{FF2B5EF4-FFF2-40B4-BE49-F238E27FC236}">
                <a16:creationId xmlns:a16="http://schemas.microsoft.com/office/drawing/2014/main" id="{3CDC4D88-90B8-4BAB-8E63-B95A139F89C7}"/>
              </a:ext>
            </a:extLst>
          </p:cNvPr>
          <p:cNvSpPr/>
          <p:nvPr/>
        </p:nvSpPr>
        <p:spPr>
          <a:xfrm>
            <a:off x="606655" y="1591638"/>
            <a:ext cx="192564" cy="148948"/>
          </a:xfrm>
          <a:prstGeom prst="actionButtonHelp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71" name="Botón de acción: Ayuda 170">
            <a:hlinkClick r:id="rId8" highlightClick="1"/>
            <a:hlinkHover r:id="rId8"/>
            <a:extLst>
              <a:ext uri="{FF2B5EF4-FFF2-40B4-BE49-F238E27FC236}">
                <a16:creationId xmlns:a16="http://schemas.microsoft.com/office/drawing/2014/main" id="{46CDFB8A-A1F5-474A-AAD7-EFC1F9CF52C8}"/>
              </a:ext>
            </a:extLst>
          </p:cNvPr>
          <p:cNvSpPr/>
          <p:nvPr/>
        </p:nvSpPr>
        <p:spPr>
          <a:xfrm>
            <a:off x="944735" y="4072888"/>
            <a:ext cx="192564" cy="148948"/>
          </a:xfrm>
          <a:prstGeom prst="actionButtonHelp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74" name="Rectángulo 173">
            <a:extLst>
              <a:ext uri="{FF2B5EF4-FFF2-40B4-BE49-F238E27FC236}">
                <a16:creationId xmlns:a16="http://schemas.microsoft.com/office/drawing/2014/main" id="{4FDAA27F-17A2-441E-97FD-80C7CE29D227}"/>
              </a:ext>
            </a:extLst>
          </p:cNvPr>
          <p:cNvSpPr/>
          <p:nvPr/>
        </p:nvSpPr>
        <p:spPr>
          <a:xfrm>
            <a:off x="2266999" y="5588973"/>
            <a:ext cx="1076603" cy="4575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200" b="1" dirty="0">
                <a:solidFill>
                  <a:schemeClr val="tx1"/>
                </a:solidFill>
              </a:rPr>
              <a:t>DESCARGAR RESULTADOS</a:t>
            </a:r>
          </a:p>
        </p:txBody>
      </p:sp>
      <p:pic>
        <p:nvPicPr>
          <p:cNvPr id="181" name="Imagen 180">
            <a:extLst>
              <a:ext uri="{FF2B5EF4-FFF2-40B4-BE49-F238E27FC236}">
                <a16:creationId xmlns:a16="http://schemas.microsoft.com/office/drawing/2014/main" id="{4C554D4E-2875-4DED-80C3-3E9EFE007B1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7838" t="57443" r="61986" b="33782"/>
          <a:stretch/>
        </p:blipFill>
        <p:spPr>
          <a:xfrm>
            <a:off x="5723593" y="41582"/>
            <a:ext cx="1240640" cy="601815"/>
          </a:xfrm>
          <a:prstGeom prst="rect">
            <a:avLst/>
          </a:prstGeom>
        </p:spPr>
      </p:pic>
      <p:sp>
        <p:nvSpPr>
          <p:cNvPr id="172" name="Diagrama de flujo: combinar 171">
            <a:extLst>
              <a:ext uri="{FF2B5EF4-FFF2-40B4-BE49-F238E27FC236}">
                <a16:creationId xmlns:a16="http://schemas.microsoft.com/office/drawing/2014/main" id="{04D7A65F-4F30-45D5-8722-F7A64C7E0514}"/>
              </a:ext>
            </a:extLst>
          </p:cNvPr>
          <p:cNvSpPr/>
          <p:nvPr/>
        </p:nvSpPr>
        <p:spPr>
          <a:xfrm>
            <a:off x="3340421" y="1661528"/>
            <a:ext cx="113304" cy="114561"/>
          </a:xfrm>
          <a:prstGeom prst="flowChartMerg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84" name="Rectángulo 183">
            <a:extLst>
              <a:ext uri="{FF2B5EF4-FFF2-40B4-BE49-F238E27FC236}">
                <a16:creationId xmlns:a16="http://schemas.microsoft.com/office/drawing/2014/main" id="{BD571D07-8F9B-4246-87E5-65F9B56F579D}"/>
              </a:ext>
            </a:extLst>
          </p:cNvPr>
          <p:cNvSpPr/>
          <p:nvPr/>
        </p:nvSpPr>
        <p:spPr>
          <a:xfrm>
            <a:off x="2651448" y="1838923"/>
            <a:ext cx="864000" cy="144000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800" dirty="0" err="1">
                <a:solidFill>
                  <a:schemeClr val="tx1"/>
                </a:solidFill>
              </a:rPr>
              <a:t>Select</a:t>
            </a:r>
            <a:r>
              <a:rPr lang="es-CL" sz="800" dirty="0">
                <a:solidFill>
                  <a:schemeClr val="tx1"/>
                </a:solidFill>
              </a:rPr>
              <a:t> Long - Lat</a:t>
            </a:r>
          </a:p>
        </p:txBody>
      </p:sp>
      <p:sp>
        <p:nvSpPr>
          <p:cNvPr id="185" name="Rectángulo 184">
            <a:extLst>
              <a:ext uri="{FF2B5EF4-FFF2-40B4-BE49-F238E27FC236}">
                <a16:creationId xmlns:a16="http://schemas.microsoft.com/office/drawing/2014/main" id="{1DF04507-CF34-4DAD-99F5-5EC4ADEFA346}"/>
              </a:ext>
            </a:extLst>
          </p:cNvPr>
          <p:cNvSpPr/>
          <p:nvPr/>
        </p:nvSpPr>
        <p:spPr>
          <a:xfrm>
            <a:off x="2651448" y="1981739"/>
            <a:ext cx="864000" cy="144000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800" dirty="0">
                <a:solidFill>
                  <a:schemeClr val="tx1"/>
                </a:solidFill>
              </a:rPr>
              <a:t>Select Manually</a:t>
            </a:r>
          </a:p>
        </p:txBody>
      </p:sp>
      <p:sp>
        <p:nvSpPr>
          <p:cNvPr id="186" name="Rectángulo 185">
            <a:extLst>
              <a:ext uri="{FF2B5EF4-FFF2-40B4-BE49-F238E27FC236}">
                <a16:creationId xmlns:a16="http://schemas.microsoft.com/office/drawing/2014/main" id="{C2FE69E2-86D1-430A-9F16-AB85CFECD048}"/>
              </a:ext>
            </a:extLst>
          </p:cNvPr>
          <p:cNvSpPr/>
          <p:nvPr/>
        </p:nvSpPr>
        <p:spPr>
          <a:xfrm>
            <a:off x="3006596" y="1862791"/>
            <a:ext cx="216000" cy="90000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L" sz="800" dirty="0">
              <a:solidFill>
                <a:schemeClr val="tx1"/>
              </a:solidFill>
            </a:endParaRPr>
          </a:p>
        </p:txBody>
      </p:sp>
      <p:sp>
        <p:nvSpPr>
          <p:cNvPr id="187" name="Rectángulo 186">
            <a:extLst>
              <a:ext uri="{FF2B5EF4-FFF2-40B4-BE49-F238E27FC236}">
                <a16:creationId xmlns:a16="http://schemas.microsoft.com/office/drawing/2014/main" id="{7BBAD339-28E7-4B40-BE52-A2F6525C2B11}"/>
              </a:ext>
            </a:extLst>
          </p:cNvPr>
          <p:cNvSpPr/>
          <p:nvPr/>
        </p:nvSpPr>
        <p:spPr>
          <a:xfrm>
            <a:off x="3250477" y="1863758"/>
            <a:ext cx="216000" cy="90000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L" sz="800" dirty="0">
              <a:solidFill>
                <a:schemeClr val="tx1"/>
              </a:solidFill>
            </a:endParaRPr>
          </a:p>
        </p:txBody>
      </p:sp>
      <p:sp>
        <p:nvSpPr>
          <p:cNvPr id="196" name="Diagrama de flujo: combinar 195">
            <a:extLst>
              <a:ext uri="{FF2B5EF4-FFF2-40B4-BE49-F238E27FC236}">
                <a16:creationId xmlns:a16="http://schemas.microsoft.com/office/drawing/2014/main" id="{3352EA8A-2C65-4875-8E6A-E869EA8FA379}"/>
              </a:ext>
            </a:extLst>
          </p:cNvPr>
          <p:cNvSpPr/>
          <p:nvPr/>
        </p:nvSpPr>
        <p:spPr>
          <a:xfrm>
            <a:off x="3240000" y="3204000"/>
            <a:ext cx="72000" cy="72000"/>
          </a:xfrm>
          <a:prstGeom prst="flowChartMerg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97" name="Rectángulo 196">
            <a:extLst>
              <a:ext uri="{FF2B5EF4-FFF2-40B4-BE49-F238E27FC236}">
                <a16:creationId xmlns:a16="http://schemas.microsoft.com/office/drawing/2014/main" id="{C07FF42A-76BE-4432-BB14-A37F505DD09E}"/>
              </a:ext>
            </a:extLst>
          </p:cNvPr>
          <p:cNvSpPr/>
          <p:nvPr/>
        </p:nvSpPr>
        <p:spPr>
          <a:xfrm>
            <a:off x="2794001" y="3310873"/>
            <a:ext cx="720000" cy="144000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800" dirty="0">
                <a:solidFill>
                  <a:schemeClr val="tx1"/>
                </a:solidFill>
              </a:rPr>
              <a:t>Clic &amp; drag</a:t>
            </a:r>
          </a:p>
        </p:txBody>
      </p: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6EC9AF23-FCA9-4E74-BA46-1327CB820CD5}"/>
              </a:ext>
            </a:extLst>
          </p:cNvPr>
          <p:cNvCxnSpPr>
            <a:cxnSpLocks/>
            <a:stCxn id="254" idx="1"/>
          </p:cNvCxnSpPr>
          <p:nvPr/>
        </p:nvCxnSpPr>
        <p:spPr>
          <a:xfrm flipH="1" flipV="1">
            <a:off x="6427051" y="1920817"/>
            <a:ext cx="1852949" cy="122918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Conector recto de flecha 214">
            <a:extLst>
              <a:ext uri="{FF2B5EF4-FFF2-40B4-BE49-F238E27FC236}">
                <a16:creationId xmlns:a16="http://schemas.microsoft.com/office/drawing/2014/main" id="{01A3EA47-8544-4560-92E8-09095B1E8967}"/>
              </a:ext>
            </a:extLst>
          </p:cNvPr>
          <p:cNvCxnSpPr>
            <a:cxnSpLocks/>
          </p:cNvCxnSpPr>
          <p:nvPr/>
        </p:nvCxnSpPr>
        <p:spPr>
          <a:xfrm>
            <a:off x="3713864" y="1886546"/>
            <a:ext cx="4353798" cy="162792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Rectángulo 188">
            <a:extLst>
              <a:ext uri="{FF2B5EF4-FFF2-40B4-BE49-F238E27FC236}">
                <a16:creationId xmlns:a16="http://schemas.microsoft.com/office/drawing/2014/main" id="{B05558FB-DCF8-41DD-A5D5-880C32A25A76}"/>
              </a:ext>
            </a:extLst>
          </p:cNvPr>
          <p:cNvSpPr/>
          <p:nvPr/>
        </p:nvSpPr>
        <p:spPr>
          <a:xfrm>
            <a:off x="77968" y="5860771"/>
            <a:ext cx="1731848" cy="208954"/>
          </a:xfrm>
          <a:prstGeom prst="rect">
            <a:avLst/>
          </a:prstGeom>
          <a:solidFill>
            <a:schemeClr val="bg1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200" b="1" dirty="0">
                <a:solidFill>
                  <a:schemeClr val="tx1"/>
                </a:solidFill>
              </a:rPr>
              <a:t>Ir a Conectividad 1.0  </a:t>
            </a:r>
          </a:p>
        </p:txBody>
      </p:sp>
      <p:sp>
        <p:nvSpPr>
          <p:cNvPr id="175" name="Rectángulo 174">
            <a:extLst>
              <a:ext uri="{FF2B5EF4-FFF2-40B4-BE49-F238E27FC236}">
                <a16:creationId xmlns:a16="http://schemas.microsoft.com/office/drawing/2014/main" id="{348E3DA5-36CC-400D-8FC5-19C5FFDB9525}"/>
              </a:ext>
            </a:extLst>
          </p:cNvPr>
          <p:cNvSpPr/>
          <p:nvPr/>
        </p:nvSpPr>
        <p:spPr>
          <a:xfrm>
            <a:off x="3118001" y="3530455"/>
            <a:ext cx="396000" cy="90000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700" dirty="0">
                <a:solidFill>
                  <a:schemeClr val="tx1"/>
                </a:solidFill>
              </a:rPr>
              <a:t>done</a:t>
            </a:r>
          </a:p>
        </p:txBody>
      </p:sp>
      <p:sp>
        <p:nvSpPr>
          <p:cNvPr id="190" name="Rectángulo 189">
            <a:extLst>
              <a:ext uri="{FF2B5EF4-FFF2-40B4-BE49-F238E27FC236}">
                <a16:creationId xmlns:a16="http://schemas.microsoft.com/office/drawing/2014/main" id="{8379BFE6-C140-4E96-85F1-D7FD57E84A74}"/>
              </a:ext>
            </a:extLst>
          </p:cNvPr>
          <p:cNvSpPr/>
          <p:nvPr/>
        </p:nvSpPr>
        <p:spPr>
          <a:xfrm>
            <a:off x="3118001" y="3442732"/>
            <a:ext cx="396000" cy="90000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700" dirty="0" err="1">
                <a:solidFill>
                  <a:schemeClr val="tx1"/>
                </a:solidFill>
              </a:rPr>
              <a:t>clear</a:t>
            </a:r>
            <a:endParaRPr lang="es-CL" sz="700" dirty="0">
              <a:solidFill>
                <a:schemeClr val="tx1"/>
              </a:solidFill>
            </a:endParaRPr>
          </a:p>
        </p:txBody>
      </p:sp>
      <p:cxnSp>
        <p:nvCxnSpPr>
          <p:cNvPr id="211" name="Conector recto de flecha 210">
            <a:extLst>
              <a:ext uri="{FF2B5EF4-FFF2-40B4-BE49-F238E27FC236}">
                <a16:creationId xmlns:a16="http://schemas.microsoft.com/office/drawing/2014/main" id="{88888137-F097-4382-9EBE-7262A01A39C4}"/>
              </a:ext>
            </a:extLst>
          </p:cNvPr>
          <p:cNvCxnSpPr>
            <a:cxnSpLocks/>
          </p:cNvCxnSpPr>
          <p:nvPr/>
        </p:nvCxnSpPr>
        <p:spPr>
          <a:xfrm flipH="1" flipV="1">
            <a:off x="6360913" y="3095918"/>
            <a:ext cx="1897003" cy="417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Conector recto de flecha 221">
            <a:extLst>
              <a:ext uri="{FF2B5EF4-FFF2-40B4-BE49-F238E27FC236}">
                <a16:creationId xmlns:a16="http://schemas.microsoft.com/office/drawing/2014/main" id="{433ADE8C-74B6-4EA1-A1C1-ADB0603B0C3C}"/>
              </a:ext>
            </a:extLst>
          </p:cNvPr>
          <p:cNvCxnSpPr>
            <a:cxnSpLocks/>
            <a:stCxn id="254" idx="1"/>
          </p:cNvCxnSpPr>
          <p:nvPr/>
        </p:nvCxnSpPr>
        <p:spPr>
          <a:xfrm flipH="1">
            <a:off x="6422508" y="3150000"/>
            <a:ext cx="1857492" cy="93218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3" name="Elipse 222">
            <a:extLst>
              <a:ext uri="{FF2B5EF4-FFF2-40B4-BE49-F238E27FC236}">
                <a16:creationId xmlns:a16="http://schemas.microsoft.com/office/drawing/2014/main" id="{89E803B8-16D6-436A-A0B6-B81FDBF9C1E0}"/>
              </a:ext>
            </a:extLst>
          </p:cNvPr>
          <p:cNvSpPr/>
          <p:nvPr/>
        </p:nvSpPr>
        <p:spPr>
          <a:xfrm>
            <a:off x="1969752" y="1449125"/>
            <a:ext cx="1658420" cy="7965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400" b="1" dirty="0">
              <a:solidFill>
                <a:schemeClr val="tx1"/>
              </a:solidFill>
            </a:endParaRPr>
          </a:p>
        </p:txBody>
      </p:sp>
      <p:sp>
        <p:nvSpPr>
          <p:cNvPr id="224" name="Rectángulo 223">
            <a:extLst>
              <a:ext uri="{FF2B5EF4-FFF2-40B4-BE49-F238E27FC236}">
                <a16:creationId xmlns:a16="http://schemas.microsoft.com/office/drawing/2014/main" id="{FA09DDAF-AEC1-4622-AE55-2A7447CE6568}"/>
              </a:ext>
            </a:extLst>
          </p:cNvPr>
          <p:cNvSpPr/>
          <p:nvPr/>
        </p:nvSpPr>
        <p:spPr>
          <a:xfrm>
            <a:off x="3801600" y="6225877"/>
            <a:ext cx="4589654" cy="5257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>
                <a:solidFill>
                  <a:schemeClr val="tx1"/>
                </a:solidFill>
              </a:rPr>
              <a:t>Conectividad de Cajas Individuales</a:t>
            </a:r>
          </a:p>
        </p:txBody>
      </p:sp>
      <p:cxnSp>
        <p:nvCxnSpPr>
          <p:cNvPr id="225" name="Conector recto de flecha 224">
            <a:extLst>
              <a:ext uri="{FF2B5EF4-FFF2-40B4-BE49-F238E27FC236}">
                <a16:creationId xmlns:a16="http://schemas.microsoft.com/office/drawing/2014/main" id="{AB18E45D-328D-4EBC-B331-101943D5D0C2}"/>
              </a:ext>
            </a:extLst>
          </p:cNvPr>
          <p:cNvCxnSpPr>
            <a:cxnSpLocks/>
          </p:cNvCxnSpPr>
          <p:nvPr/>
        </p:nvCxnSpPr>
        <p:spPr>
          <a:xfrm flipH="1" flipV="1">
            <a:off x="3118001" y="2303753"/>
            <a:ext cx="1210212" cy="420074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6" name="Rectángulo 225">
            <a:extLst>
              <a:ext uri="{FF2B5EF4-FFF2-40B4-BE49-F238E27FC236}">
                <a16:creationId xmlns:a16="http://schemas.microsoft.com/office/drawing/2014/main" id="{29C05E1D-75E3-47DD-A473-6921FF330C0D}"/>
              </a:ext>
            </a:extLst>
          </p:cNvPr>
          <p:cNvSpPr/>
          <p:nvPr/>
        </p:nvSpPr>
        <p:spPr>
          <a:xfrm>
            <a:off x="3801600" y="6224400"/>
            <a:ext cx="4589654" cy="5257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>
                <a:solidFill>
                  <a:schemeClr val="tx1"/>
                </a:solidFill>
              </a:rPr>
              <a:t>Estadísticas</a:t>
            </a:r>
          </a:p>
        </p:txBody>
      </p:sp>
    </p:spTree>
    <p:extLst>
      <p:ext uri="{BB962C8B-B14F-4D97-AF65-F5344CB8AC3E}">
        <p14:creationId xmlns:p14="http://schemas.microsoft.com/office/powerpoint/2010/main" val="370363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" grpId="0" animBg="1"/>
      <p:bldP spid="251" grpId="0" animBg="1"/>
      <p:bldP spid="252" grpId="0" animBg="1"/>
      <p:bldP spid="253" grpId="0" animBg="1"/>
      <p:bldP spid="254" grpId="0" animBg="1"/>
      <p:bldP spid="155" grpId="0" animBg="1"/>
      <p:bldP spid="156" grpId="0" animBg="1"/>
      <p:bldP spid="158" grpId="0" animBg="1"/>
      <p:bldP spid="160" grpId="0" animBg="1"/>
      <p:bldP spid="3" grpId="0"/>
      <p:bldP spid="162" grpId="0"/>
      <p:bldP spid="164" grpId="0" animBg="1"/>
      <p:bldP spid="165" grpId="0" animBg="1"/>
      <p:bldP spid="167" grpId="0"/>
      <p:bldP spid="168" grpId="0"/>
      <p:bldP spid="173" grpId="0" animBg="1"/>
      <p:bldP spid="176" grpId="0"/>
      <p:bldP spid="159" grpId="0"/>
      <p:bldP spid="109" grpId="0" animBg="1"/>
      <p:bldP spid="223" grpId="0" animBg="1"/>
      <p:bldP spid="224" grpId="0" animBg="1"/>
      <p:bldP spid="224" grpId="1" animBg="1"/>
      <p:bldP spid="226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1562</TotalTime>
  <Words>1168</Words>
  <Application>Microsoft Office PowerPoint</Application>
  <PresentationFormat>Panorámica</PresentationFormat>
  <Paragraphs>337</Paragraphs>
  <Slides>11</Slides>
  <Notes>7</Notes>
  <HiddenSlides>0</HiddenSlides>
  <MMClips>3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Pablo Reche</dc:creator>
  <cp:lastModifiedBy>Pablo Reche</cp:lastModifiedBy>
  <cp:revision>85</cp:revision>
  <dcterms:created xsi:type="dcterms:W3CDTF">2018-01-08T18:13:39Z</dcterms:created>
  <dcterms:modified xsi:type="dcterms:W3CDTF">2018-02-02T19:16:21Z</dcterms:modified>
</cp:coreProperties>
</file>