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9" r:id="rId3"/>
    <p:sldId id="302" r:id="rId4"/>
    <p:sldId id="300" r:id="rId5"/>
    <p:sldId id="259" r:id="rId6"/>
    <p:sldId id="303" r:id="rId7"/>
    <p:sldId id="301" r:id="rId8"/>
    <p:sldId id="304" r:id="rId9"/>
    <p:sldId id="258" r:id="rId10"/>
    <p:sldId id="283" r:id="rId11"/>
    <p:sldId id="286" r:id="rId12"/>
    <p:sldId id="292" r:id="rId13"/>
    <p:sldId id="305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0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5B40B-851F-43E2-91AE-1A8EC4090A07}" type="datetimeFigureOut">
              <a:rPr lang="es-CL" smtClean="0"/>
              <a:t>26-09-2022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6E48F-DC27-491D-B5F9-5325EA0D14E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6918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6E48F-DC27-491D-B5F9-5325EA0D14ED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388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6E48F-DC27-491D-B5F9-5325EA0D14ED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61300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6E48F-DC27-491D-B5F9-5325EA0D14ED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6916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6E48F-DC27-491D-B5F9-5325EA0D14ED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870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6E48F-DC27-491D-B5F9-5325EA0D14ED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5716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6E48F-DC27-491D-B5F9-5325EA0D14ED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0459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6E48F-DC27-491D-B5F9-5325EA0D14ED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769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9F6BC-DE84-418D-926C-3E2FCE1D0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69359D-BD30-4A1D-BD9E-2F0924D88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80FA53-F1CE-4436-B056-08283AF27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26-09-2022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78FF2B-431F-47C9-9831-0503AB0F3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4AF601-74A0-4764-AEB9-E4AF473A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703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339CD7-23C5-4E37-9295-A0A32364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BC16C5-0807-4E3C-AD1E-B61B81936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BD49FC-ADD2-44BB-B21B-CD85EE94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26-09-2022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B4EDCA-6323-4C82-B7E3-719EAA13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4B3BF5-6D0E-45DE-B848-8010AD4C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5248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D0F346-0ACF-4520-B327-DE8BBA6F74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49FD7D-516F-4497-82CA-19194D7BF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EDFE61-B2DC-4377-AFA2-61FB5C74A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26-09-2022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1B6CE7-C674-4286-AACE-05F9C90C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45BE6C-9854-4FBC-B988-CF04F818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7387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D0911A-1B51-4289-9047-C73D6BEE3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52666F-0980-4FE5-A4A2-41A3EBE82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CFA31F-C53E-412C-833C-A5BE67D5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26-09-2022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1BCD8B-62EF-4908-BDC4-090B1A6E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2A13BC-5192-4041-9CB2-A5C975B92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330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53A70-3DE6-4641-93DF-F1B898CEE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1A12C2-A619-4CFE-8CFC-96AE26618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F93F99-479B-4E6E-8A2F-F1ED1654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26-09-2022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97170F-63BC-40C6-965E-BB8DB5F8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580070-1E2D-4040-A401-DF4109C9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8931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537202-CACB-4E2F-AD8F-7CA3D3F9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70EDBA-112B-4938-96BF-3E9243084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4B8CAF-870E-429B-8D22-DF7A7DD87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DDA1E4-4116-4F61-945C-E799D8E9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26-09-2022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777383-9AD4-4547-8760-C6BD3D90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B426E4-B88F-4699-AB71-377FBAD9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226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798484-3C45-470C-AA26-76B631173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E9C9F2-F479-441D-9071-32D7D10EB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CD5AC3-7377-433C-822A-0F29BCCCF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BDCE7E6-FA5F-42DB-B9EF-8F34C8FA3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4AF877A-4180-4A64-ABC7-5406773242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B4A3918-B742-4D57-9AAC-0AC94E75A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26-09-2022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F87F53-04C3-425E-95FE-04124B40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9C69A4-E2D6-4D07-AE0C-D565BBBB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242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A26E2-3823-4328-8623-498BD629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39D4C8D-5A73-449A-BD58-D4707334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26-09-2022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29A15B-C77E-459E-BF0A-F8BC74E5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F6762CD-CFA0-4581-B267-D036CFEA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539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5256552-D21B-4C24-BF1C-66D2DBD5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26-09-2022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CBDDBA1-EA6C-4950-9D28-12232942D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4D6FA7-01DD-4CD7-A0F1-281C114A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853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4201A4-3358-429A-A8BE-B46A327E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761749-E9BB-4A0A-A55F-557D63EE6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41E8D4-3ABD-4289-A93B-9875628A3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7113DE-3E05-45E7-A2EC-D5B384AF1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26-09-2022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F0C36D-6695-480E-8BBA-C15C8ED2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269B81-54F0-4036-A845-51393E0B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110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E41EC6-773F-4B10-91D2-A679D25F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520BC6E-F52D-42D2-BC1B-6CAF612F7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746F01-AE36-40B5-BE70-F94B52BAD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0ECB47-2038-4AD5-84DB-3B25557A5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2C38-A996-429E-9457-4317CB4ED927}" type="datetimeFigureOut">
              <a:rPr lang="es-CL" smtClean="0"/>
              <a:t>26-09-2022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B8924-B36E-41DD-9A80-98C27B61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0313A7-FAD2-4E1C-846E-B792E9571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645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3EBED3-4A32-4E34-B279-261F4208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63D330-DA02-4AB2-8758-A6DED47C8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5C215-9650-4919-AB15-87DDC9853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C2C38-A996-429E-9457-4317CB4ED927}" type="datetimeFigureOut">
              <a:rPr lang="es-CL" smtClean="0"/>
              <a:t>26-09-2022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F9421B-EB9A-4CB3-8177-D890F5358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DCFF37-6485-482B-BD02-029B97E11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60044-E09B-4B4F-A85C-2D04370E31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267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DEA1B3-C529-4226-9524-7875A6FD3CEA}"/>
              </a:ext>
            </a:extLst>
          </p:cNvPr>
          <p:cNvSpPr txBox="1"/>
          <p:nvPr/>
        </p:nvSpPr>
        <p:spPr>
          <a:xfrm>
            <a:off x="568171" y="2183907"/>
            <a:ext cx="110793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 de la abundancia de larvas de mitílidos en el Mar Interior de la Región de Los Lagos: </a:t>
            </a:r>
          </a:p>
          <a:p>
            <a:pPr algn="ctr"/>
            <a:r>
              <a:rPr lang="es-CL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estuvo la última temporada?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8D4B78-AA0F-4C0D-90FE-F1AE30375F66}"/>
              </a:ext>
            </a:extLst>
          </p:cNvPr>
          <p:cNvSpPr txBox="1"/>
          <p:nvPr/>
        </p:nvSpPr>
        <p:spPr>
          <a:xfrm>
            <a:off x="2128498" y="5051394"/>
            <a:ext cx="78999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David Opazo, Macarena Herrera, Cristina Stuardo, Marina Oyarzún, Cristian Segura</a:t>
            </a:r>
          </a:p>
          <a:p>
            <a:pPr algn="ctr"/>
            <a:endParaRPr lang="es-CL" sz="16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s-CL" sz="1600" dirty="0">
                <a:solidFill>
                  <a:schemeClr val="bg1">
                    <a:lumMod val="65000"/>
                  </a:schemeClr>
                </a:solidFill>
              </a:rPr>
              <a:t>david.opazo@ifop.cl</a:t>
            </a:r>
          </a:p>
        </p:txBody>
      </p:sp>
    </p:spTree>
    <p:extLst>
      <p:ext uri="{BB962C8B-B14F-4D97-AF65-F5344CB8AC3E}">
        <p14:creationId xmlns:p14="http://schemas.microsoft.com/office/powerpoint/2010/main" val="959451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1D0D5CF-D576-4220-875F-ED160D2A4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316" b="9522"/>
          <a:stretch/>
        </p:blipFill>
        <p:spPr>
          <a:xfrm>
            <a:off x="2108531" y="829649"/>
            <a:ext cx="7727934" cy="557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01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7E717FC-B5F2-09A9-F4AE-2616737A1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939" y="821618"/>
            <a:ext cx="4519052" cy="58679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F86130-7CDA-914A-0C7D-814C55ADC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462" y="821618"/>
            <a:ext cx="4519052" cy="586790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1705383-CBFA-DF26-A0C8-3F842D0FDC07}"/>
              </a:ext>
            </a:extLst>
          </p:cNvPr>
          <p:cNvSpPr/>
          <p:nvPr/>
        </p:nvSpPr>
        <p:spPr>
          <a:xfrm>
            <a:off x="3452328" y="821618"/>
            <a:ext cx="587828" cy="54578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C8325E8-F3BE-0E10-C060-14BBD7199FEF}"/>
              </a:ext>
            </a:extLst>
          </p:cNvPr>
          <p:cNvSpPr/>
          <p:nvPr/>
        </p:nvSpPr>
        <p:spPr>
          <a:xfrm>
            <a:off x="8549946" y="824726"/>
            <a:ext cx="587828" cy="54578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6647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53CBA6-B2DA-5856-9506-F4862BA33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17" y="919751"/>
            <a:ext cx="10508185" cy="573002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B49FFD8-B057-48AE-AF07-103E2D95134C}"/>
              </a:ext>
            </a:extLst>
          </p:cNvPr>
          <p:cNvSpPr txBox="1"/>
          <p:nvPr/>
        </p:nvSpPr>
        <p:spPr>
          <a:xfrm>
            <a:off x="5758" y="611921"/>
            <a:ext cx="1218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Anomalías mensuales de temperatura superficial del mar: </a:t>
            </a:r>
            <a:r>
              <a:rPr lang="it-IT" dirty="0"/>
              <a:t>Multi-scale Ultra-high Resolution Sea Surface Temperature (MUR-SST)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09311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C00D4CA-17D7-A8BE-3AB7-0999DF2D7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48" y="928147"/>
            <a:ext cx="7005456" cy="573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35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02BA263-892E-82C4-0598-999E29D63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71" r="27562"/>
          <a:stretch/>
        </p:blipFill>
        <p:spPr>
          <a:xfrm>
            <a:off x="9973" y="1408158"/>
            <a:ext cx="4226832" cy="497790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81468A8-D37F-5757-6FC8-5380AD27B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69" y="1089504"/>
            <a:ext cx="7199376" cy="35966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BADAEBA-C622-D4F5-83AE-F763474BB4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1" t="24902" r="31264" b="53333"/>
          <a:stretch/>
        </p:blipFill>
        <p:spPr>
          <a:xfrm>
            <a:off x="4721977" y="4686139"/>
            <a:ext cx="2242113" cy="192926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F421351-FF22-8A26-8840-423067D596F9}"/>
              </a:ext>
            </a:extLst>
          </p:cNvPr>
          <p:cNvSpPr txBox="1"/>
          <p:nvPr/>
        </p:nvSpPr>
        <p:spPr>
          <a:xfrm>
            <a:off x="5880062" y="4770118"/>
            <a:ext cx="1011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/>
              <a:t>Choro zapato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107DA50-E3F6-08AF-2B8D-9D30F86BDEAD}"/>
              </a:ext>
            </a:extLst>
          </p:cNvPr>
          <p:cNvSpPr txBox="1"/>
          <p:nvPr/>
        </p:nvSpPr>
        <p:spPr>
          <a:xfrm>
            <a:off x="6213467" y="6292904"/>
            <a:ext cx="648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/>
              <a:t>Chorito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756FBAC-3B3D-E031-4C3C-45E772C377D4}"/>
              </a:ext>
            </a:extLst>
          </p:cNvPr>
          <p:cNvSpPr txBox="1"/>
          <p:nvPr/>
        </p:nvSpPr>
        <p:spPr>
          <a:xfrm>
            <a:off x="5078243" y="6266228"/>
            <a:ext cx="606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/>
              <a:t>Cholga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BDEE445-CB8C-CED6-35CC-1EB7D7EEC648}"/>
              </a:ext>
            </a:extLst>
          </p:cNvPr>
          <p:cNvSpPr txBox="1"/>
          <p:nvPr/>
        </p:nvSpPr>
        <p:spPr>
          <a:xfrm>
            <a:off x="7115664" y="4766735"/>
            <a:ext cx="49041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/>
              <a:t>Larva competente/</a:t>
            </a:r>
            <a:r>
              <a:rPr lang="es-CL" sz="1600" b="1" dirty="0" err="1"/>
              <a:t>pedivelígera</a:t>
            </a:r>
            <a:r>
              <a:rPr lang="es-CL" sz="1600" b="1" dirty="0"/>
              <a:t>/con mancha ocular</a:t>
            </a:r>
          </a:p>
          <a:p>
            <a:endParaRPr lang="es-CL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/>
              <a:t>Es la que se asienta en los colectores.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/>
              <a:t>Fácil de identificar de otros bivalvos (mancha ocular).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/>
              <a:t>Fácil de segregar entre especies de mitílidos.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600" dirty="0"/>
              <a:t>Buen indicador del suministro natural de larvas para la captación de semillas de mitílidos.</a:t>
            </a:r>
          </a:p>
        </p:txBody>
      </p:sp>
    </p:spTree>
    <p:extLst>
      <p:ext uri="{BB962C8B-B14F-4D97-AF65-F5344CB8AC3E}">
        <p14:creationId xmlns:p14="http://schemas.microsoft.com/office/powerpoint/2010/main" val="247735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6EC711-53C2-0377-89A7-AF695CBB2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25" y="774440"/>
            <a:ext cx="7343364" cy="58697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02BA263-892E-82C4-0598-999E29D63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71" r="27562"/>
          <a:stretch/>
        </p:blipFill>
        <p:spPr>
          <a:xfrm>
            <a:off x="9973" y="1408158"/>
            <a:ext cx="4226832" cy="497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6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4A8CBA0-8A49-D6E7-0A74-F6C6BB1E3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25" y="774440"/>
            <a:ext cx="7343364" cy="58697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C54A99-0DDE-D6E1-6D23-3C227FC22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6" r="20817"/>
          <a:stretch/>
        </p:blipFill>
        <p:spPr>
          <a:xfrm>
            <a:off x="-4587" y="1398819"/>
            <a:ext cx="4891397" cy="50056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3E84D0A-2DDE-BCC2-D8F1-B16EAD1A7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25" y="774440"/>
            <a:ext cx="7343364" cy="586971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CE8836A-108C-BA26-2D51-679A8F4AE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36" y="774440"/>
            <a:ext cx="7354084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6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06A4230-EE91-84C2-9816-9531CF80202E}"/>
              </a:ext>
            </a:extLst>
          </p:cNvPr>
          <p:cNvSpPr txBox="1"/>
          <p:nvPr/>
        </p:nvSpPr>
        <p:spPr>
          <a:xfrm>
            <a:off x="500511" y="968469"/>
            <a:ext cx="498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¿Cómo saber cómo estuvo la última temporada?</a:t>
            </a:r>
          </a:p>
          <a:p>
            <a:pPr algn="ctr"/>
            <a:r>
              <a:rPr lang="es-CL" dirty="0"/>
              <a:t>Comparando con otras temporadas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C285D18-B201-3CB1-0809-EF7FC775DBD5}"/>
              </a:ext>
            </a:extLst>
          </p:cNvPr>
          <p:cNvSpPr txBox="1"/>
          <p:nvPr/>
        </p:nvSpPr>
        <p:spPr>
          <a:xfrm>
            <a:off x="494537" y="1933984"/>
            <a:ext cx="522514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Para la comparación, utilizaremos una figura con las siguientes características: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400" dirty="0"/>
              <a:t>Suministro de larvas competentes de una temporada en un sitio (</a:t>
            </a:r>
            <a:r>
              <a:rPr lang="es-CL" sz="1400" dirty="0" err="1"/>
              <a:t>ej</a:t>
            </a:r>
            <a:r>
              <a:rPr lang="es-CL" sz="1400" dirty="0"/>
              <a:t>: Castro 2020-2021) representado por un solo punto en la figura (promedio octubre-mayo).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sz="14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CL" sz="1400" dirty="0"/>
              <a:t>T1 tiene un suministro de 100 larvas m</a:t>
            </a:r>
            <a:r>
              <a:rPr lang="es-CL" sz="1400" baseline="30000" dirty="0"/>
              <a:t>-3</a:t>
            </a:r>
            <a:r>
              <a:rPr lang="es-CL" sz="1400" dirty="0"/>
              <a:t>, tanto de chorito como de otros mitílidos.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CL" sz="1400" dirty="0"/>
              <a:t>T2 tiene un suministro de 1 larvas m</a:t>
            </a:r>
            <a:r>
              <a:rPr lang="es-CL" sz="1400" baseline="30000" dirty="0"/>
              <a:t>-3</a:t>
            </a:r>
            <a:r>
              <a:rPr lang="es-CL" sz="1400" dirty="0"/>
              <a:t>, tanto de chorito como de otros mitílidos.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CL" sz="1400" dirty="0"/>
              <a:t>T3 tiene un suministro de 1 larvas m</a:t>
            </a:r>
            <a:r>
              <a:rPr lang="es-CL" sz="1400" baseline="30000" dirty="0"/>
              <a:t>-3</a:t>
            </a:r>
            <a:r>
              <a:rPr lang="es-CL" sz="1400" dirty="0"/>
              <a:t> de chorito y de 100 larvas m</a:t>
            </a:r>
            <a:r>
              <a:rPr lang="es-CL" sz="1400" baseline="30000" dirty="0"/>
              <a:t>-3</a:t>
            </a:r>
            <a:r>
              <a:rPr lang="es-CL" sz="1400" dirty="0"/>
              <a:t> de otros mitílidos.</a:t>
            </a:r>
          </a:p>
          <a:p>
            <a:endParaRPr lang="es-CL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400" dirty="0"/>
              <a:t>Mientras más a la derecha este un punto, mayor la abundancia promedio de chorito para esa temporada y sector.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L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1400" dirty="0"/>
              <a:t>Si el punto está en triángulo inferior, el chorito fue más abundante que otros mitílidos.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B5C6AC9-C307-917D-76D0-DFE75ADAA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28" y="850266"/>
            <a:ext cx="5754624" cy="5754624"/>
          </a:xfrm>
          <a:prstGeom prst="rect">
            <a:avLst/>
          </a:prstGeom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E5287684-7D8E-815B-C404-B2422581FF38}"/>
              </a:ext>
            </a:extLst>
          </p:cNvPr>
          <p:cNvSpPr/>
          <p:nvPr/>
        </p:nvSpPr>
        <p:spPr>
          <a:xfrm>
            <a:off x="7231223" y="5868955"/>
            <a:ext cx="830425" cy="2332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100" dirty="0"/>
              <a:t>Muy baja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4883118C-4713-556A-1B0A-9D080773C6EF}"/>
              </a:ext>
            </a:extLst>
          </p:cNvPr>
          <p:cNvSpPr/>
          <p:nvPr/>
        </p:nvSpPr>
        <p:spPr>
          <a:xfrm>
            <a:off x="8465981" y="5881393"/>
            <a:ext cx="830425" cy="2332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100" dirty="0"/>
              <a:t>Baja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E80D45BB-9FFC-7EA7-E205-1EFCD03445FF}"/>
              </a:ext>
            </a:extLst>
          </p:cNvPr>
          <p:cNvSpPr/>
          <p:nvPr/>
        </p:nvSpPr>
        <p:spPr>
          <a:xfrm>
            <a:off x="9739988" y="5881393"/>
            <a:ext cx="830425" cy="2332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100" dirty="0"/>
              <a:t>Alta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EAEB92A6-CBE7-C6BE-F3AF-5F32A6EB2579}"/>
              </a:ext>
            </a:extLst>
          </p:cNvPr>
          <p:cNvSpPr/>
          <p:nvPr/>
        </p:nvSpPr>
        <p:spPr>
          <a:xfrm>
            <a:off x="11003900" y="5881394"/>
            <a:ext cx="830425" cy="2332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100" dirty="0"/>
              <a:t>Muy alta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4F14269-B502-5DF1-3F3E-2E67B9CA84B4}"/>
              </a:ext>
            </a:extLst>
          </p:cNvPr>
          <p:cNvSpPr txBox="1"/>
          <p:nvPr/>
        </p:nvSpPr>
        <p:spPr>
          <a:xfrm rot="18898061">
            <a:off x="8324285" y="3244334"/>
            <a:ext cx="247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Chorito ≈ Otros mitílidos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3C3B56F-A036-84D6-91BB-89D2F475EC83}"/>
              </a:ext>
            </a:extLst>
          </p:cNvPr>
          <p:cNvSpPr txBox="1"/>
          <p:nvPr/>
        </p:nvSpPr>
        <p:spPr>
          <a:xfrm rot="18898061">
            <a:off x="8801726" y="3685977"/>
            <a:ext cx="247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Chorito &gt; Otros mitílidos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57F0CA7-38D0-A670-EC8B-7BAFA8DFA768}"/>
              </a:ext>
            </a:extLst>
          </p:cNvPr>
          <p:cNvSpPr txBox="1"/>
          <p:nvPr/>
        </p:nvSpPr>
        <p:spPr>
          <a:xfrm rot="18898061">
            <a:off x="9586886" y="4603492"/>
            <a:ext cx="259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Chorito &gt;&gt; Otros mitílidos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5822A7D-D66F-8336-8047-0B1004558950}"/>
              </a:ext>
            </a:extLst>
          </p:cNvPr>
          <p:cNvSpPr txBox="1"/>
          <p:nvPr/>
        </p:nvSpPr>
        <p:spPr>
          <a:xfrm rot="18898061">
            <a:off x="7851536" y="2696935"/>
            <a:ext cx="247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Chorito &lt; Otros mitílidos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C5A0D39-94B2-2A4A-C6C8-78C1C0D31CE2}"/>
              </a:ext>
            </a:extLst>
          </p:cNvPr>
          <p:cNvSpPr txBox="1"/>
          <p:nvPr/>
        </p:nvSpPr>
        <p:spPr>
          <a:xfrm rot="18898061">
            <a:off x="6807896" y="1692338"/>
            <a:ext cx="259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Chorito &lt;&lt; Otros mitílidos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671F44A3-EB2F-8BE3-DC30-03AA4F64FF43}"/>
              </a:ext>
            </a:extLst>
          </p:cNvPr>
          <p:cNvSpPr/>
          <p:nvPr/>
        </p:nvSpPr>
        <p:spPr>
          <a:xfrm>
            <a:off x="10745158" y="2066753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A9014B80-61E9-BADF-4565-0CF78D75EEE6}"/>
              </a:ext>
            </a:extLst>
          </p:cNvPr>
          <p:cNvSpPr/>
          <p:nvPr/>
        </p:nvSpPr>
        <p:spPr>
          <a:xfrm>
            <a:off x="8154361" y="4691764"/>
            <a:ext cx="144000" cy="14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838BB57C-7E08-94C9-5943-D1453AAD17BC}"/>
              </a:ext>
            </a:extLst>
          </p:cNvPr>
          <p:cNvSpPr/>
          <p:nvPr/>
        </p:nvSpPr>
        <p:spPr>
          <a:xfrm>
            <a:off x="8176209" y="2071787"/>
            <a:ext cx="144000" cy="144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3361514-AE94-D6BD-081A-EFF08A51737A}"/>
              </a:ext>
            </a:extLst>
          </p:cNvPr>
          <p:cNvSpPr txBox="1"/>
          <p:nvPr/>
        </p:nvSpPr>
        <p:spPr>
          <a:xfrm>
            <a:off x="10656830" y="2180693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T1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D2E87D5-3DEB-F8CC-67CB-228CFC6DAC3F}"/>
              </a:ext>
            </a:extLst>
          </p:cNvPr>
          <p:cNvSpPr txBox="1"/>
          <p:nvPr/>
        </p:nvSpPr>
        <p:spPr>
          <a:xfrm>
            <a:off x="8075358" y="4824363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T2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6582ABD-15AB-4DB3-1E3D-3C0AC03EC08D}"/>
              </a:ext>
            </a:extLst>
          </p:cNvPr>
          <p:cNvSpPr txBox="1"/>
          <p:nvPr/>
        </p:nvSpPr>
        <p:spPr>
          <a:xfrm>
            <a:off x="8087801" y="2177578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T3</a:t>
            </a:r>
          </a:p>
        </p:txBody>
      </p:sp>
    </p:spTree>
    <p:extLst>
      <p:ext uri="{BB962C8B-B14F-4D97-AF65-F5344CB8AC3E}">
        <p14:creationId xmlns:p14="http://schemas.microsoft.com/office/powerpoint/2010/main" val="427444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595C5FB-7786-3BB5-85AF-9129AF45D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08" y="850266"/>
            <a:ext cx="5754624" cy="5754624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CBD779C-6885-8764-4E08-C36CB4C03D00}"/>
              </a:ext>
            </a:extLst>
          </p:cNvPr>
          <p:cNvSpPr/>
          <p:nvPr/>
        </p:nvSpPr>
        <p:spPr>
          <a:xfrm>
            <a:off x="7249884" y="5868955"/>
            <a:ext cx="830425" cy="2332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100" dirty="0"/>
              <a:t>5 %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39DD175-9CB3-4AC8-832E-39A4F1A2B1F3}"/>
              </a:ext>
            </a:extLst>
          </p:cNvPr>
          <p:cNvSpPr/>
          <p:nvPr/>
        </p:nvSpPr>
        <p:spPr>
          <a:xfrm>
            <a:off x="8484642" y="5881393"/>
            <a:ext cx="830425" cy="2332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100" dirty="0"/>
              <a:t>29 %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4D7113A-5BCC-48FD-BB53-63F3807B5AFC}"/>
              </a:ext>
            </a:extLst>
          </p:cNvPr>
          <p:cNvSpPr/>
          <p:nvPr/>
        </p:nvSpPr>
        <p:spPr>
          <a:xfrm>
            <a:off x="9758649" y="5881393"/>
            <a:ext cx="830425" cy="2332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100" dirty="0"/>
              <a:t>54 %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147C8E53-9D09-2472-A67F-CB00B724DF39}"/>
              </a:ext>
            </a:extLst>
          </p:cNvPr>
          <p:cNvSpPr/>
          <p:nvPr/>
        </p:nvSpPr>
        <p:spPr>
          <a:xfrm>
            <a:off x="11022561" y="5881394"/>
            <a:ext cx="830425" cy="2332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100" dirty="0"/>
              <a:t>12 %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1278A1E-AD1D-750E-7902-7ECF71E5C780}"/>
              </a:ext>
            </a:extLst>
          </p:cNvPr>
          <p:cNvSpPr txBox="1"/>
          <p:nvPr/>
        </p:nvSpPr>
        <p:spPr>
          <a:xfrm>
            <a:off x="10270717" y="441338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61 %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88ECCE2-3D5F-643E-A22B-8F568F4DD7E5}"/>
              </a:ext>
            </a:extLst>
          </p:cNvPr>
          <p:cNvSpPr txBox="1"/>
          <p:nvPr/>
        </p:nvSpPr>
        <p:spPr>
          <a:xfrm>
            <a:off x="8253756" y="214915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39 %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4511DB0-9953-CAED-B76C-14328397E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" y="1527113"/>
            <a:ext cx="5431903" cy="4341842"/>
          </a:xfrm>
          <a:prstGeom prst="rect">
            <a:avLst/>
          </a:prstGeom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003AA118-89E1-71F7-0D9B-4BF828F11842}"/>
              </a:ext>
            </a:extLst>
          </p:cNvPr>
          <p:cNvSpPr/>
          <p:nvPr/>
        </p:nvSpPr>
        <p:spPr>
          <a:xfrm>
            <a:off x="5453678" y="2046515"/>
            <a:ext cx="1021766" cy="3122644"/>
          </a:xfrm>
          <a:prstGeom prst="rightArrow">
            <a:avLst>
              <a:gd name="adj1" fmla="val 66679"/>
              <a:gd name="adj2" fmla="val 484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n: 59</a:t>
            </a:r>
          </a:p>
        </p:txBody>
      </p:sp>
    </p:spTree>
    <p:extLst>
      <p:ext uri="{BB962C8B-B14F-4D97-AF65-F5344CB8AC3E}">
        <p14:creationId xmlns:p14="http://schemas.microsoft.com/office/powerpoint/2010/main" val="97832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5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08656CE-6478-ACE9-C16B-EB93ACFB7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803610"/>
            <a:ext cx="11875008" cy="57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38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DA396D6-03DB-F253-52D2-7C218B076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803615"/>
            <a:ext cx="11875008" cy="575462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FAAA842-2284-3A6F-B83E-DED9D320FB3C}"/>
              </a:ext>
            </a:extLst>
          </p:cNvPr>
          <p:cNvSpPr txBox="1"/>
          <p:nvPr/>
        </p:nvSpPr>
        <p:spPr>
          <a:xfrm>
            <a:off x="905069" y="5735154"/>
            <a:ext cx="2089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dirty="0"/>
              <a:t>19-20 &lt; </a:t>
            </a:r>
            <a:r>
              <a:rPr lang="es-CL" sz="800" dirty="0">
                <a:solidFill>
                  <a:srgbClr val="00B0F0"/>
                </a:solidFill>
              </a:rPr>
              <a:t>17-18 </a:t>
            </a:r>
            <a:r>
              <a:rPr lang="es-CL" sz="800" dirty="0"/>
              <a:t>&lt; </a:t>
            </a:r>
            <a:r>
              <a:rPr lang="es-CL" sz="800" b="1" dirty="0">
                <a:solidFill>
                  <a:srgbClr val="FF0000"/>
                </a:solidFill>
              </a:rPr>
              <a:t>21-22</a:t>
            </a:r>
            <a:r>
              <a:rPr lang="es-CL" sz="800" dirty="0"/>
              <a:t> &lt; </a:t>
            </a:r>
            <a:r>
              <a:rPr lang="es-CL" sz="800" dirty="0">
                <a:solidFill>
                  <a:schemeClr val="accent4"/>
                </a:solidFill>
              </a:rPr>
              <a:t>16-17</a:t>
            </a:r>
            <a:r>
              <a:rPr lang="es-CL" sz="800" dirty="0"/>
              <a:t> &lt; </a:t>
            </a:r>
            <a:r>
              <a:rPr lang="es-CL" sz="800" dirty="0">
                <a:solidFill>
                  <a:schemeClr val="accent1"/>
                </a:solidFill>
              </a:rPr>
              <a:t>18-19</a:t>
            </a:r>
            <a:r>
              <a:rPr lang="es-CL" sz="800" dirty="0"/>
              <a:t> &lt; </a:t>
            </a:r>
            <a:r>
              <a:rPr lang="es-CL" sz="800" dirty="0">
                <a:solidFill>
                  <a:srgbClr val="92D050"/>
                </a:solidFill>
              </a:rPr>
              <a:t>20-21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8AB4BE-C7CB-B69C-380D-BED108761CF7}"/>
              </a:ext>
            </a:extLst>
          </p:cNvPr>
          <p:cNvSpPr txBox="1"/>
          <p:nvPr/>
        </p:nvSpPr>
        <p:spPr>
          <a:xfrm>
            <a:off x="898846" y="3414944"/>
            <a:ext cx="2089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dirty="0"/>
              <a:t>19-20 &lt; </a:t>
            </a:r>
            <a:r>
              <a:rPr lang="es-CL" sz="800" dirty="0">
                <a:solidFill>
                  <a:srgbClr val="00B0F0"/>
                </a:solidFill>
              </a:rPr>
              <a:t>17-18 </a:t>
            </a:r>
            <a:r>
              <a:rPr lang="es-CL" sz="800" dirty="0"/>
              <a:t>&lt;</a:t>
            </a:r>
            <a:r>
              <a:rPr lang="es-CL" sz="800" dirty="0">
                <a:solidFill>
                  <a:schemeClr val="accent4"/>
                </a:solidFill>
              </a:rPr>
              <a:t> 16-17</a:t>
            </a:r>
            <a:r>
              <a:rPr lang="es-CL" sz="800" dirty="0"/>
              <a:t> &lt; </a:t>
            </a:r>
            <a:r>
              <a:rPr lang="es-CL" sz="800" dirty="0">
                <a:solidFill>
                  <a:schemeClr val="accent1"/>
                </a:solidFill>
              </a:rPr>
              <a:t>18-19</a:t>
            </a:r>
            <a:r>
              <a:rPr lang="es-CL" sz="800" dirty="0"/>
              <a:t> &lt; </a:t>
            </a:r>
            <a:r>
              <a:rPr lang="es-CL" sz="800" b="1" dirty="0">
                <a:solidFill>
                  <a:srgbClr val="FF0000"/>
                </a:solidFill>
              </a:rPr>
              <a:t>21-22</a:t>
            </a:r>
            <a:r>
              <a:rPr lang="es-CL" sz="800" dirty="0"/>
              <a:t> &lt; </a:t>
            </a:r>
            <a:r>
              <a:rPr lang="es-CL" sz="800" dirty="0">
                <a:solidFill>
                  <a:srgbClr val="92D050"/>
                </a:solidFill>
              </a:rPr>
              <a:t>20-21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12B7173-4E96-21F5-0C10-CB782EB13E85}"/>
              </a:ext>
            </a:extLst>
          </p:cNvPr>
          <p:cNvSpPr txBox="1"/>
          <p:nvPr/>
        </p:nvSpPr>
        <p:spPr>
          <a:xfrm>
            <a:off x="3141305" y="3418051"/>
            <a:ext cx="2089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dirty="0">
                <a:solidFill>
                  <a:schemeClr val="accent1"/>
                </a:solidFill>
              </a:rPr>
              <a:t>18-19</a:t>
            </a:r>
            <a:r>
              <a:rPr lang="es-CL" sz="800" dirty="0"/>
              <a:t> &lt; </a:t>
            </a:r>
            <a:r>
              <a:rPr lang="es-CL" sz="800" dirty="0">
                <a:solidFill>
                  <a:srgbClr val="00B0F0"/>
                </a:solidFill>
              </a:rPr>
              <a:t>17-18 </a:t>
            </a:r>
            <a:r>
              <a:rPr lang="es-CL" sz="800" dirty="0"/>
              <a:t>&lt; 19-20 &lt;</a:t>
            </a:r>
            <a:r>
              <a:rPr lang="es-CL" sz="800" dirty="0">
                <a:solidFill>
                  <a:schemeClr val="accent4"/>
                </a:solidFill>
              </a:rPr>
              <a:t> 16-17</a:t>
            </a:r>
            <a:r>
              <a:rPr lang="es-CL" sz="800" dirty="0"/>
              <a:t> &lt; </a:t>
            </a:r>
            <a:r>
              <a:rPr lang="es-CL" sz="800" b="1" dirty="0">
                <a:solidFill>
                  <a:srgbClr val="FF0000"/>
                </a:solidFill>
              </a:rPr>
              <a:t>21-22 </a:t>
            </a:r>
            <a:r>
              <a:rPr lang="es-CL" sz="800" dirty="0"/>
              <a:t>&lt; </a:t>
            </a:r>
            <a:r>
              <a:rPr lang="es-CL" sz="800" dirty="0">
                <a:solidFill>
                  <a:srgbClr val="92D050"/>
                </a:solidFill>
              </a:rPr>
              <a:t>20-21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021513D-02FE-6FE7-F29F-99F55448E021}"/>
              </a:ext>
            </a:extLst>
          </p:cNvPr>
          <p:cNvSpPr txBox="1"/>
          <p:nvPr/>
        </p:nvSpPr>
        <p:spPr>
          <a:xfrm>
            <a:off x="3144411" y="5744487"/>
            <a:ext cx="21114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dirty="0">
                <a:solidFill>
                  <a:srgbClr val="00B0F0"/>
                </a:solidFill>
              </a:rPr>
              <a:t>17-18 </a:t>
            </a:r>
            <a:r>
              <a:rPr lang="es-CL" sz="800" dirty="0"/>
              <a:t>&lt;</a:t>
            </a:r>
            <a:r>
              <a:rPr lang="es-CL" sz="800" dirty="0">
                <a:solidFill>
                  <a:schemeClr val="accent4"/>
                </a:solidFill>
              </a:rPr>
              <a:t> 16-17 </a:t>
            </a:r>
            <a:r>
              <a:rPr lang="es-CL" sz="800" dirty="0"/>
              <a:t>&lt; 19-20  &lt; </a:t>
            </a:r>
            <a:r>
              <a:rPr lang="es-CL" sz="800" dirty="0">
                <a:solidFill>
                  <a:schemeClr val="accent1"/>
                </a:solidFill>
              </a:rPr>
              <a:t>18-19</a:t>
            </a:r>
            <a:r>
              <a:rPr lang="es-CL" sz="800" dirty="0"/>
              <a:t> &lt; </a:t>
            </a:r>
            <a:r>
              <a:rPr lang="es-CL" sz="800" b="1" dirty="0">
                <a:solidFill>
                  <a:srgbClr val="FF0000"/>
                </a:solidFill>
              </a:rPr>
              <a:t>21-22 </a:t>
            </a:r>
            <a:r>
              <a:rPr lang="es-CL" sz="800" dirty="0"/>
              <a:t>&lt; </a:t>
            </a:r>
            <a:r>
              <a:rPr lang="es-CL" sz="800" dirty="0">
                <a:solidFill>
                  <a:srgbClr val="92D050"/>
                </a:solidFill>
              </a:rPr>
              <a:t>20-21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F10F8F0-D8A3-2869-F787-62AC20F85539}"/>
              </a:ext>
            </a:extLst>
          </p:cNvPr>
          <p:cNvSpPr txBox="1"/>
          <p:nvPr/>
        </p:nvSpPr>
        <p:spPr>
          <a:xfrm>
            <a:off x="5396196" y="5747599"/>
            <a:ext cx="21114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dirty="0">
                <a:solidFill>
                  <a:schemeClr val="accent4"/>
                </a:solidFill>
              </a:rPr>
              <a:t>16-17 </a:t>
            </a:r>
            <a:r>
              <a:rPr lang="es-CL" sz="800" dirty="0"/>
              <a:t>&lt; </a:t>
            </a:r>
            <a:r>
              <a:rPr lang="es-CL" sz="800" dirty="0">
                <a:solidFill>
                  <a:srgbClr val="00B0F0"/>
                </a:solidFill>
              </a:rPr>
              <a:t>17-18 </a:t>
            </a:r>
            <a:r>
              <a:rPr lang="es-CL" sz="800" dirty="0"/>
              <a:t>&lt; </a:t>
            </a:r>
            <a:r>
              <a:rPr lang="es-CL" sz="800" b="1" dirty="0">
                <a:solidFill>
                  <a:srgbClr val="FF0000"/>
                </a:solidFill>
              </a:rPr>
              <a:t>21-22 </a:t>
            </a:r>
            <a:r>
              <a:rPr lang="es-CL" sz="800" dirty="0"/>
              <a:t>&lt; </a:t>
            </a:r>
            <a:r>
              <a:rPr lang="es-CL" sz="800" dirty="0">
                <a:solidFill>
                  <a:srgbClr val="92D050"/>
                </a:solidFill>
              </a:rPr>
              <a:t>20-21</a:t>
            </a:r>
            <a:r>
              <a:rPr lang="es-CL" sz="800" b="1" dirty="0">
                <a:solidFill>
                  <a:srgbClr val="FF0000"/>
                </a:solidFill>
              </a:rPr>
              <a:t> </a:t>
            </a:r>
            <a:r>
              <a:rPr lang="es-CL" sz="800" dirty="0"/>
              <a:t>&lt;</a:t>
            </a:r>
            <a:r>
              <a:rPr lang="es-CL" sz="800" dirty="0">
                <a:solidFill>
                  <a:schemeClr val="accent4"/>
                </a:solidFill>
              </a:rPr>
              <a:t> </a:t>
            </a:r>
            <a:r>
              <a:rPr lang="es-CL" sz="800" dirty="0"/>
              <a:t>19-20  &lt; </a:t>
            </a:r>
            <a:r>
              <a:rPr lang="es-CL" sz="800" dirty="0">
                <a:solidFill>
                  <a:schemeClr val="accent1"/>
                </a:solidFill>
              </a:rPr>
              <a:t>18-19</a:t>
            </a:r>
            <a:endParaRPr lang="es-CL" sz="800" dirty="0">
              <a:solidFill>
                <a:srgbClr val="92D05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2BCEC90-026F-AE17-3262-EA8A3465639C}"/>
              </a:ext>
            </a:extLst>
          </p:cNvPr>
          <p:cNvSpPr txBox="1"/>
          <p:nvPr/>
        </p:nvSpPr>
        <p:spPr>
          <a:xfrm>
            <a:off x="5389974" y="3418058"/>
            <a:ext cx="21114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dirty="0">
                <a:solidFill>
                  <a:schemeClr val="accent4"/>
                </a:solidFill>
              </a:rPr>
              <a:t>16-17 </a:t>
            </a:r>
            <a:r>
              <a:rPr lang="es-CL" sz="800" dirty="0"/>
              <a:t>&lt; </a:t>
            </a:r>
            <a:r>
              <a:rPr lang="es-CL" sz="800" b="1" dirty="0">
                <a:solidFill>
                  <a:srgbClr val="FF0000"/>
                </a:solidFill>
              </a:rPr>
              <a:t>21-22  </a:t>
            </a:r>
            <a:r>
              <a:rPr lang="es-CL" sz="800" dirty="0"/>
              <a:t>&lt; </a:t>
            </a:r>
            <a:r>
              <a:rPr lang="es-CL" sz="800" dirty="0">
                <a:solidFill>
                  <a:srgbClr val="00B0F0"/>
                </a:solidFill>
              </a:rPr>
              <a:t>17-18 </a:t>
            </a:r>
            <a:r>
              <a:rPr lang="es-CL" sz="800" dirty="0"/>
              <a:t>&lt; </a:t>
            </a:r>
            <a:r>
              <a:rPr lang="es-CL" sz="800" dirty="0">
                <a:solidFill>
                  <a:srgbClr val="92D050"/>
                </a:solidFill>
              </a:rPr>
              <a:t>20-21</a:t>
            </a:r>
            <a:r>
              <a:rPr lang="es-CL" sz="800" b="1" dirty="0">
                <a:solidFill>
                  <a:srgbClr val="FF0000"/>
                </a:solidFill>
              </a:rPr>
              <a:t> </a:t>
            </a:r>
            <a:r>
              <a:rPr lang="es-CL" sz="800" dirty="0"/>
              <a:t>&lt; </a:t>
            </a:r>
            <a:r>
              <a:rPr lang="es-CL" sz="800" dirty="0">
                <a:solidFill>
                  <a:schemeClr val="accent1"/>
                </a:solidFill>
              </a:rPr>
              <a:t>18-19 </a:t>
            </a:r>
            <a:r>
              <a:rPr lang="es-CL" sz="800" dirty="0"/>
              <a:t>&lt;</a:t>
            </a:r>
            <a:r>
              <a:rPr lang="es-CL" sz="800" dirty="0">
                <a:solidFill>
                  <a:schemeClr val="accent4"/>
                </a:solidFill>
              </a:rPr>
              <a:t> </a:t>
            </a:r>
            <a:r>
              <a:rPr lang="es-CL" sz="800" dirty="0"/>
              <a:t>19-20</a:t>
            </a:r>
            <a:endParaRPr lang="es-CL" sz="800" dirty="0">
              <a:solidFill>
                <a:srgbClr val="92D05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3CC6402-D09B-B7A1-6D54-3A40B038B552}"/>
              </a:ext>
            </a:extLst>
          </p:cNvPr>
          <p:cNvSpPr txBox="1"/>
          <p:nvPr/>
        </p:nvSpPr>
        <p:spPr>
          <a:xfrm>
            <a:off x="8164280" y="3421168"/>
            <a:ext cx="1111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b="1" dirty="0">
                <a:solidFill>
                  <a:srgbClr val="FF0000"/>
                </a:solidFill>
              </a:rPr>
              <a:t>21-22 </a:t>
            </a:r>
            <a:r>
              <a:rPr lang="es-CL" sz="800" dirty="0"/>
              <a:t>&lt; 19-20 &lt; </a:t>
            </a:r>
            <a:r>
              <a:rPr lang="es-CL" sz="800" dirty="0">
                <a:solidFill>
                  <a:srgbClr val="92D050"/>
                </a:solidFill>
              </a:rPr>
              <a:t>20-21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1528ED2-7F20-5C86-CB44-68EFA0699C44}"/>
              </a:ext>
            </a:extLst>
          </p:cNvPr>
          <p:cNvSpPr txBox="1"/>
          <p:nvPr/>
        </p:nvSpPr>
        <p:spPr>
          <a:xfrm>
            <a:off x="8167388" y="5738269"/>
            <a:ext cx="124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b="1" dirty="0">
                <a:solidFill>
                  <a:srgbClr val="FF0000"/>
                </a:solidFill>
              </a:rPr>
              <a:t>21-22 </a:t>
            </a:r>
            <a:r>
              <a:rPr lang="es-CL" sz="800" dirty="0"/>
              <a:t>&lt; </a:t>
            </a:r>
            <a:r>
              <a:rPr lang="es-CL" sz="800" dirty="0">
                <a:solidFill>
                  <a:srgbClr val="92D050"/>
                </a:solidFill>
              </a:rPr>
              <a:t>20-21</a:t>
            </a:r>
            <a:r>
              <a:rPr lang="es-CL" sz="800" dirty="0"/>
              <a:t>&lt; 19-20</a:t>
            </a:r>
            <a:endParaRPr lang="es-CL" sz="800" dirty="0">
              <a:solidFill>
                <a:srgbClr val="92D05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3066D1C-DF32-CEE5-A254-33AC298C1E5B}"/>
              </a:ext>
            </a:extLst>
          </p:cNvPr>
          <p:cNvSpPr txBox="1"/>
          <p:nvPr/>
        </p:nvSpPr>
        <p:spPr>
          <a:xfrm>
            <a:off x="898846" y="1716833"/>
            <a:ext cx="100459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6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5128E2A-69E9-CBCE-F860-84AF1DA447DC}"/>
              </a:ext>
            </a:extLst>
          </p:cNvPr>
          <p:cNvSpPr txBox="1"/>
          <p:nvPr/>
        </p:nvSpPr>
        <p:spPr>
          <a:xfrm>
            <a:off x="789990" y="1645238"/>
            <a:ext cx="1384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Suministro alto a muy alto salvo temporada 19-20 .</a:t>
            </a:r>
          </a:p>
          <a:p>
            <a:r>
              <a:rPr lang="es-CL" sz="800" dirty="0"/>
              <a:t>Suele dominar chorito.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C217104-4076-D0C7-9CEC-D8612C445D33}"/>
              </a:ext>
            </a:extLst>
          </p:cNvPr>
          <p:cNvSpPr txBox="1"/>
          <p:nvPr/>
        </p:nvSpPr>
        <p:spPr>
          <a:xfrm>
            <a:off x="9903544" y="3429000"/>
            <a:ext cx="2089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dirty="0"/>
              <a:t>19-20 &lt; </a:t>
            </a:r>
            <a:r>
              <a:rPr lang="es-CL" sz="800" dirty="0">
                <a:solidFill>
                  <a:srgbClr val="92D050"/>
                </a:solidFill>
              </a:rPr>
              <a:t>20-21 </a:t>
            </a:r>
            <a:r>
              <a:rPr lang="es-CL" sz="800" dirty="0"/>
              <a:t>&lt; </a:t>
            </a:r>
            <a:r>
              <a:rPr lang="es-CL" sz="800" b="1" dirty="0">
                <a:solidFill>
                  <a:srgbClr val="FF0000"/>
                </a:solidFill>
              </a:rPr>
              <a:t>21-22</a:t>
            </a:r>
            <a:r>
              <a:rPr lang="es-CL" sz="800" dirty="0"/>
              <a:t> &lt; </a:t>
            </a:r>
            <a:r>
              <a:rPr lang="es-CL" sz="800" dirty="0">
                <a:solidFill>
                  <a:schemeClr val="accent4"/>
                </a:solidFill>
              </a:rPr>
              <a:t>16-17</a:t>
            </a:r>
            <a:r>
              <a:rPr lang="es-CL" sz="800" dirty="0"/>
              <a:t> &lt; </a:t>
            </a:r>
            <a:r>
              <a:rPr lang="es-CL" sz="800" dirty="0">
                <a:solidFill>
                  <a:srgbClr val="00B0F0"/>
                </a:solidFill>
              </a:rPr>
              <a:t>17-18 </a:t>
            </a:r>
            <a:r>
              <a:rPr lang="es-CL" sz="800" dirty="0"/>
              <a:t>&lt; </a:t>
            </a:r>
            <a:r>
              <a:rPr lang="es-CL" sz="800" dirty="0">
                <a:solidFill>
                  <a:schemeClr val="accent1"/>
                </a:solidFill>
              </a:rPr>
              <a:t>18-19</a:t>
            </a:r>
            <a:endParaRPr lang="es-CL" sz="800" dirty="0">
              <a:solidFill>
                <a:srgbClr val="92D05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C38451B-6402-88F7-D2C1-B238E6AD29C5}"/>
              </a:ext>
            </a:extLst>
          </p:cNvPr>
          <p:cNvSpPr txBox="1"/>
          <p:nvPr/>
        </p:nvSpPr>
        <p:spPr>
          <a:xfrm>
            <a:off x="10068142" y="5744487"/>
            <a:ext cx="17556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800" dirty="0"/>
              <a:t>19-20 &lt; </a:t>
            </a:r>
            <a:r>
              <a:rPr lang="es-CL" sz="800" b="1" dirty="0">
                <a:solidFill>
                  <a:srgbClr val="FF0000"/>
                </a:solidFill>
              </a:rPr>
              <a:t>21-22</a:t>
            </a:r>
            <a:r>
              <a:rPr lang="es-CL" sz="800" dirty="0"/>
              <a:t> &lt; </a:t>
            </a:r>
            <a:r>
              <a:rPr lang="es-CL" sz="800" dirty="0">
                <a:solidFill>
                  <a:srgbClr val="92D050"/>
                </a:solidFill>
              </a:rPr>
              <a:t>20-21 </a:t>
            </a:r>
            <a:r>
              <a:rPr lang="es-CL" sz="800" dirty="0"/>
              <a:t>&lt; </a:t>
            </a:r>
            <a:r>
              <a:rPr lang="es-CL" sz="800" dirty="0">
                <a:solidFill>
                  <a:srgbClr val="00B0F0"/>
                </a:solidFill>
              </a:rPr>
              <a:t>17-18 </a:t>
            </a:r>
            <a:r>
              <a:rPr lang="es-CL" sz="800" dirty="0"/>
              <a:t>&lt; </a:t>
            </a:r>
            <a:r>
              <a:rPr lang="es-CL" sz="800" dirty="0">
                <a:solidFill>
                  <a:schemeClr val="accent1"/>
                </a:solidFill>
              </a:rPr>
              <a:t>18-19</a:t>
            </a:r>
            <a:endParaRPr lang="es-CL" sz="800" dirty="0">
              <a:solidFill>
                <a:srgbClr val="92D050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FA1664A-C24D-1C40-92C6-8BF3AA268384}"/>
              </a:ext>
            </a:extLst>
          </p:cNvPr>
          <p:cNvSpPr txBox="1"/>
          <p:nvPr/>
        </p:nvSpPr>
        <p:spPr>
          <a:xfrm>
            <a:off x="789990" y="3932461"/>
            <a:ext cx="1384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Suministro alto a muy alto salvo temporada 19-20 .</a:t>
            </a:r>
          </a:p>
          <a:p>
            <a:r>
              <a:rPr lang="es-CL" sz="800" dirty="0"/>
              <a:t>Suele dominar chorito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074EC47-D381-BD0F-2E84-B286FA429C06}"/>
              </a:ext>
            </a:extLst>
          </p:cNvPr>
          <p:cNvSpPr txBox="1"/>
          <p:nvPr/>
        </p:nvSpPr>
        <p:spPr>
          <a:xfrm>
            <a:off x="3025202" y="1603002"/>
            <a:ext cx="1384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Descenso de suministro desde temporada 14-15 a 18-19 y recuperación posterior.</a:t>
            </a:r>
            <a:endParaRPr lang="es-CL" sz="800" dirty="0">
              <a:solidFill>
                <a:srgbClr val="92D05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7D5333D-E55F-FC69-0C16-6534173D0324}"/>
              </a:ext>
            </a:extLst>
          </p:cNvPr>
          <p:cNvSpPr txBox="1"/>
          <p:nvPr/>
        </p:nvSpPr>
        <p:spPr>
          <a:xfrm>
            <a:off x="3025202" y="3932461"/>
            <a:ext cx="1384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Descenso de suministro desde temporada 14-15 a 17-18 y recuperación posterior.</a:t>
            </a:r>
            <a:endParaRPr lang="es-CL" sz="800" dirty="0">
              <a:solidFill>
                <a:srgbClr val="92D050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49E1BB8-4289-4A31-D48C-E0F30E716C98}"/>
              </a:ext>
            </a:extLst>
          </p:cNvPr>
          <p:cNvSpPr txBox="1"/>
          <p:nvPr/>
        </p:nvSpPr>
        <p:spPr>
          <a:xfrm>
            <a:off x="5258332" y="1606108"/>
            <a:ext cx="1384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Suministro alto y relativamente estable, aumenta desde temporada 16-17 a 18-19 y luego baja.</a:t>
            </a:r>
          </a:p>
          <a:p>
            <a:r>
              <a:rPr lang="es-CL" sz="800" dirty="0"/>
              <a:t>Suele dominar cholga.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AB90A56-C5A5-C407-AA64-5D90CF41CDBC}"/>
              </a:ext>
            </a:extLst>
          </p:cNvPr>
          <p:cNvSpPr txBox="1"/>
          <p:nvPr/>
        </p:nvSpPr>
        <p:spPr>
          <a:xfrm>
            <a:off x="5280098" y="3913882"/>
            <a:ext cx="1384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Suministro alto y muy estable, aumenta desde temporada 16-17 a 18-19 y luego baja.</a:t>
            </a:r>
            <a:endParaRPr lang="es-CL" sz="800" dirty="0">
              <a:solidFill>
                <a:srgbClr val="92D050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3DEBA6F-D6AA-B8F0-E6F9-87409075009C}"/>
              </a:ext>
            </a:extLst>
          </p:cNvPr>
          <p:cNvSpPr txBox="1"/>
          <p:nvPr/>
        </p:nvSpPr>
        <p:spPr>
          <a:xfrm>
            <a:off x="7519456" y="1609217"/>
            <a:ext cx="1384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Suministro aumenta de temporada 19-20 a 20-21 y luego cae en 21-22 (bajo). Cambios similares entre chorito y otros mitílidos.</a:t>
            </a:r>
            <a:endParaRPr lang="es-CL" sz="800" dirty="0">
              <a:solidFill>
                <a:srgbClr val="92D050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6922042-AF20-0CD2-5F80-520A5E0BD4DE}"/>
              </a:ext>
            </a:extLst>
          </p:cNvPr>
          <p:cNvSpPr txBox="1"/>
          <p:nvPr/>
        </p:nvSpPr>
        <p:spPr>
          <a:xfrm>
            <a:off x="7522563" y="3907656"/>
            <a:ext cx="1384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Suministro similar  en temporadas 19-20 y 20-21 y luego cae en 21-22 (bajo). Cambio similar entre chorito y otros mitílidos.</a:t>
            </a:r>
            <a:endParaRPr lang="es-CL" sz="800" dirty="0">
              <a:solidFill>
                <a:srgbClr val="92D050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8592B7D-D2E6-CF55-054E-149C92CDD3AC}"/>
              </a:ext>
            </a:extLst>
          </p:cNvPr>
          <p:cNvSpPr txBox="1"/>
          <p:nvPr/>
        </p:nvSpPr>
        <p:spPr>
          <a:xfrm>
            <a:off x="9771246" y="1584336"/>
            <a:ext cx="1521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Suministro entre bajo y alto en temporadas 14-15 a 18-19. Últimas 3 temporadas con suministro bajo a muy bajo. Domina chorito.</a:t>
            </a:r>
            <a:endParaRPr lang="es-CL" sz="800" dirty="0">
              <a:solidFill>
                <a:srgbClr val="92D050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FB21AA6-557C-3C5B-1075-B7B92585065F}"/>
              </a:ext>
            </a:extLst>
          </p:cNvPr>
          <p:cNvSpPr txBox="1"/>
          <p:nvPr/>
        </p:nvSpPr>
        <p:spPr>
          <a:xfrm>
            <a:off x="9765019" y="3910772"/>
            <a:ext cx="1521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/>
              <a:t>Suministro entre bajo y muy bajo. Domina chorito.</a:t>
            </a:r>
            <a:endParaRPr lang="es-CL" sz="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0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477F60-1838-9137-E7E2-3B5E1C4B464C}"/>
              </a:ext>
            </a:extLst>
          </p:cNvPr>
          <p:cNvSpPr txBox="1"/>
          <p:nvPr/>
        </p:nvSpPr>
        <p:spPr>
          <a:xfrm>
            <a:off x="37325" y="737117"/>
            <a:ext cx="121484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Arial Narrow" panose="020B0606020202030204" pitchFamily="34" charset="0"/>
              </a:rPr>
              <a:t>ALGUNOS MENSAJES:</a:t>
            </a:r>
          </a:p>
          <a:p>
            <a:endParaRPr lang="es-CL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latin typeface="Arial Narrow" panose="020B0606020202030204" pitchFamily="34" charset="0"/>
              </a:rPr>
              <a:t>No existe evidencia de una tendencia de disminución en el suministro de larvas de chorito para la captación de semillas.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latin typeface="Arial Narrow" panose="020B0606020202030204" pitchFamily="34" charset="0"/>
              </a:rPr>
              <a:t>Si es evidente la variabilidad interanual en el suministro de larvas de chorito, que suele ser similar en sectores más cercanos.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latin typeface="Arial Narrow" panose="020B0606020202030204" pitchFamily="34" charset="0"/>
              </a:rPr>
              <a:t>Esta variabilidad interanual es menor en algunas zonas (Hornopirén/Pichicolo), o se asocia a temporadas anómalas (Cochamó/Yates), o muestra evidencia de patrones cíclicos (Metri/Ilque) o de cambios abruptos sin una recuperación posterior (Yaldad, hasta el momento).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latin typeface="Arial Narrow" panose="020B0606020202030204" pitchFamily="34" charset="0"/>
              </a:rPr>
              <a:t>¿Cómo estuvo la última temporada (en términos del suministro de larvas de chorito)? Depende del contexto de cada sector...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latin typeface="Arial Narrow" panose="020B0606020202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L" dirty="0">
                <a:latin typeface="Arial Narrow" panose="020B0606020202030204" pitchFamily="34" charset="0"/>
              </a:rPr>
              <a:t>Sorpresivamente mala en Castro y Compu (aunque hay pocas temporadas para comparar).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L" dirty="0">
                <a:latin typeface="Arial Narrow" panose="020B0606020202030204" pitchFamily="34" charset="0"/>
              </a:rPr>
              <a:t>Mala en Yaldad e Isla Cailín, al igual que en las 2 temporadas anteriores.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L" dirty="0">
                <a:latin typeface="Arial Narrow" panose="020B0606020202030204" pitchFamily="34" charset="0"/>
              </a:rPr>
              <a:t>Muy buena en Cochamó y Metri (~ 100 larvas m</a:t>
            </a:r>
            <a:r>
              <a:rPr lang="es-CL" baseline="30000" dirty="0">
                <a:latin typeface="Arial Narrow" panose="020B0606020202030204" pitchFamily="34" charset="0"/>
              </a:rPr>
              <a:t>-3</a:t>
            </a:r>
            <a:r>
              <a:rPr lang="es-CL" dirty="0">
                <a:latin typeface="Arial Narrow" panose="020B0606020202030204" pitchFamily="34" charset="0"/>
              </a:rPr>
              <a:t>), y normal o promedio en otras zonas.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latin typeface="Arial Narrow" panose="020B0606020202030204" pitchFamily="34" charset="0"/>
              </a:rPr>
              <a:t>¿Cómo estará la próxima temporada? No lo sabemos, ya que aún no entendemos bien los procesos detrás de la variabilidad observada y su importancia relativa (</a:t>
            </a:r>
            <a:r>
              <a:rPr lang="es-CL" dirty="0" err="1">
                <a:latin typeface="Arial Narrow" panose="020B0606020202030204" pitchFamily="34" charset="0"/>
              </a:rPr>
              <a:t>e.g</a:t>
            </a:r>
            <a:r>
              <a:rPr lang="es-CL" dirty="0">
                <a:latin typeface="Arial Narrow" panose="020B0606020202030204" pitchFamily="34" charset="0"/>
              </a:rPr>
              <a:t>., relación entre ambiente y gametogénesis/desoves/sobrevivencia larval; patrones de corrientes, etc.).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latin typeface="Arial Narrow" panose="020B0606020202030204" pitchFamily="34" charset="0"/>
              </a:rPr>
              <a:t>Sin embargo, cada nuevo año de monitoreo permite generar información comparable que aumenta la posibilidad de encontrar patrones que se repiten, si es que los hay.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624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7306</TotalTime>
  <Words>822</Words>
  <Application>Microsoft Office PowerPoint</Application>
  <PresentationFormat>Panorámica</PresentationFormat>
  <Paragraphs>94</Paragraphs>
  <Slides>13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Opazo</dc:creator>
  <cp:lastModifiedBy>David Opazo</cp:lastModifiedBy>
  <cp:revision>116</cp:revision>
  <dcterms:created xsi:type="dcterms:W3CDTF">2020-08-24T09:34:53Z</dcterms:created>
  <dcterms:modified xsi:type="dcterms:W3CDTF">2022-09-26T06:46:30Z</dcterms:modified>
</cp:coreProperties>
</file>